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12" r:id="rId4"/>
  </p:sldMasterIdLst>
  <p:notesMasterIdLst>
    <p:notesMasterId r:id="rId19"/>
  </p:notesMasterIdLst>
  <p:handoutMasterIdLst>
    <p:handoutMasterId r:id="rId20"/>
  </p:handoutMasterIdLst>
  <p:sldIdLst>
    <p:sldId id="262" r:id="rId5"/>
    <p:sldId id="270" r:id="rId6"/>
    <p:sldId id="265" r:id="rId7"/>
    <p:sldId id="278" r:id="rId8"/>
    <p:sldId id="283" r:id="rId9"/>
    <p:sldId id="281" r:id="rId10"/>
    <p:sldId id="284" r:id="rId11"/>
    <p:sldId id="285" r:id="rId12"/>
    <p:sldId id="287" r:id="rId13"/>
    <p:sldId id="286" r:id="rId14"/>
    <p:sldId id="279" r:id="rId15"/>
    <p:sldId id="272" r:id="rId16"/>
    <p:sldId id="261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87"/>
  </p:normalViewPr>
  <p:slideViewPr>
    <p:cSldViewPr snapToGrid="0" snapToObjects="1">
      <p:cViewPr>
        <p:scale>
          <a:sx n="100" d="100"/>
          <a:sy n="100" d="100"/>
        </p:scale>
        <p:origin x="82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/>
      <dgm:t>
        <a:bodyPr anchor="ctr"/>
        <a:lstStyle/>
        <a:p>
          <a:r>
            <a:rPr lang="en-US" sz="2000" dirty="0">
              <a:solidFill>
                <a:schemeClr val="bg1"/>
              </a:solidFill>
            </a:rPr>
            <a:t>6</a:t>
          </a:r>
          <a:r>
            <a:rPr lang="en-US" sz="2000" baseline="30000" dirty="0">
              <a:solidFill>
                <a:schemeClr val="bg1"/>
              </a:solidFill>
            </a:rPr>
            <a:t>th</a:t>
          </a:r>
          <a:r>
            <a:rPr lang="en-US" sz="2000" dirty="0">
              <a:solidFill>
                <a:schemeClr val="bg1"/>
              </a:solidFill>
            </a:rPr>
            <a:t> Grade:</a:t>
          </a:r>
          <a:br>
            <a:rPr lang="en-US" sz="2000" dirty="0">
              <a:solidFill>
                <a:schemeClr val="bg1"/>
              </a:solidFill>
            </a:rPr>
          </a:br>
          <a:r>
            <a:rPr lang="en-US" sz="2000" dirty="0">
              <a:solidFill>
                <a:schemeClr val="bg1"/>
              </a:solidFill>
            </a:rPr>
            <a:t>Basics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2000"/>
        </a:p>
      </dgm:t>
    </dgm:pt>
    <dgm:pt modelId="{808B76D0-8EC7-469A-93AC-7A6017188A9D}" type="sibTrans" cxnId="{C5E94186-9CB6-4C42-92B3-C546CC53A7B9}">
      <dgm:prSet custT="1"/>
      <dgm:spPr/>
      <dgm:t>
        <a:bodyPr/>
        <a:lstStyle/>
        <a:p>
          <a:endParaRPr lang="en-US" sz="2000" dirty="0"/>
        </a:p>
      </dgm:t>
    </dgm:pt>
    <dgm:pt modelId="{4E8D2E69-0173-4BD3-B96A-7A9C5DD12B47}">
      <dgm:prSet custT="1"/>
      <dgm:spPr/>
      <dgm:t>
        <a:bodyPr anchor="ctr"/>
        <a:lstStyle/>
        <a:p>
          <a:r>
            <a:rPr lang="en-US" sz="2000" dirty="0">
              <a:solidFill>
                <a:schemeClr val="bg1"/>
              </a:solidFill>
            </a:rPr>
            <a:t>7</a:t>
          </a:r>
          <a:r>
            <a:rPr lang="en-US" sz="2000" baseline="30000" dirty="0">
              <a:solidFill>
                <a:schemeClr val="bg1"/>
              </a:solidFill>
            </a:rPr>
            <a:t>th</a:t>
          </a:r>
          <a:r>
            <a:rPr lang="en-US" sz="2000" dirty="0">
              <a:solidFill>
                <a:schemeClr val="bg1"/>
              </a:solidFill>
            </a:rPr>
            <a:t> Grade:</a:t>
          </a:r>
          <a:br>
            <a:rPr lang="en-US" sz="2000" dirty="0">
              <a:solidFill>
                <a:schemeClr val="bg1"/>
              </a:solidFill>
            </a:rPr>
          </a:br>
          <a:r>
            <a:rPr lang="en-US" sz="2000" dirty="0">
              <a:solidFill>
                <a:schemeClr val="bg1"/>
              </a:solidFill>
            </a:rPr>
            <a:t>Scientific Method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2000"/>
        </a:p>
      </dgm:t>
    </dgm:pt>
    <dgm:pt modelId="{FEF1E80E-8A9E-4B0A-817C-2A4CFDCF3FB2}" type="sibTrans" cxnId="{0F866C41-EB5F-47BD-A2CD-A58671F15B67}">
      <dgm:prSet custT="1"/>
      <dgm:spPr/>
      <dgm:t>
        <a:bodyPr/>
        <a:lstStyle/>
        <a:p>
          <a:endParaRPr lang="en-US" sz="2000" dirty="0"/>
        </a:p>
      </dgm:t>
    </dgm:pt>
    <dgm:pt modelId="{93A6A030-ABAB-4EFA-B539-0FDB3E07C1EF}">
      <dgm:prSet custT="1"/>
      <dgm:spPr/>
      <dgm:t>
        <a:bodyPr anchor="ctr"/>
        <a:lstStyle/>
        <a:p>
          <a:r>
            <a:rPr lang="en-US" sz="2000" dirty="0">
              <a:solidFill>
                <a:schemeClr val="bg1"/>
              </a:solidFill>
            </a:rPr>
            <a:t>8</a:t>
          </a:r>
          <a:r>
            <a:rPr lang="en-US" sz="2000" baseline="30000" dirty="0">
              <a:solidFill>
                <a:schemeClr val="bg1"/>
              </a:solidFill>
            </a:rPr>
            <a:t>h</a:t>
          </a:r>
          <a:r>
            <a:rPr lang="en-US" sz="2000" dirty="0">
              <a:solidFill>
                <a:schemeClr val="bg1"/>
              </a:solidFill>
            </a:rPr>
            <a:t> Grade:</a:t>
          </a:r>
          <a:br>
            <a:rPr lang="en-US" sz="2000" dirty="0">
              <a:solidFill>
                <a:schemeClr val="bg1"/>
              </a:solidFill>
            </a:rPr>
          </a:br>
          <a:r>
            <a:rPr lang="en-US" sz="2000" dirty="0">
              <a:solidFill>
                <a:schemeClr val="bg1"/>
              </a:solidFill>
            </a:rPr>
            <a:t>Research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2000"/>
        </a:p>
      </dgm:t>
    </dgm:pt>
    <dgm:pt modelId="{BFE0749E-E343-4A6F-BD09-2810EE6B4BD7}" type="sibTrans" cxnId="{4B40C8DC-6B57-4F5B-8440-7241C649700B}">
      <dgm:prSet custT="1"/>
      <dgm:spPr/>
      <dgm:t>
        <a:bodyPr/>
        <a:lstStyle/>
        <a:p>
          <a:endParaRPr lang="en-US" sz="2000" dirty="0"/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anchor="ctr"/>
        <a:lstStyle/>
        <a:p>
          <a:r>
            <a:rPr lang="en-US" sz="2000" dirty="0">
              <a:solidFill>
                <a:schemeClr val="bg1"/>
              </a:solidFill>
            </a:rPr>
            <a:t>9</a:t>
          </a:r>
          <a:r>
            <a:rPr lang="en-US" sz="2000" baseline="30000" dirty="0">
              <a:solidFill>
                <a:schemeClr val="bg1"/>
              </a:solidFill>
            </a:rPr>
            <a:t>th</a:t>
          </a:r>
          <a:r>
            <a:rPr lang="en-US" sz="2000" dirty="0">
              <a:solidFill>
                <a:schemeClr val="bg1"/>
              </a:solidFill>
            </a:rPr>
            <a:t> Grade:</a:t>
          </a:r>
          <a:br>
            <a:rPr lang="en-US" sz="2000" dirty="0">
              <a:solidFill>
                <a:schemeClr val="bg1"/>
              </a:solidFill>
            </a:rPr>
          </a:br>
          <a:r>
            <a:rPr lang="en-US" sz="2000" dirty="0">
              <a:solidFill>
                <a:schemeClr val="bg1"/>
              </a:solidFill>
            </a:rPr>
            <a:t>Final Thesis</a:t>
          </a: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 sz="200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 sz="2000"/>
        </a:p>
      </dgm:t>
    </dgm:pt>
    <dgm:pt modelId="{C7117AA3-29D3-A641-A58D-533CC172901B}" type="pres">
      <dgm:prSet presAssocID="{D4503D04-C97E-4622-AE07-D0307CB3B4C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91CA60E-213E-7B4B-B9DE-D89D137D3DA9}" type="pres">
      <dgm:prSet presAssocID="{AAC263CB-8256-4B03-92FE-1622698FB3E9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9714F2-E001-9048-99B0-C46EAB1CEAC1}" type="pres">
      <dgm:prSet presAssocID="{808B76D0-8EC7-469A-93AC-7A6017188A9D}" presName="sibTrans" presStyleLbl="sibTrans1D1" presStyleIdx="0" presStyleCnt="3"/>
      <dgm:spPr/>
      <dgm:t>
        <a:bodyPr/>
        <a:lstStyle/>
        <a:p>
          <a:endParaRPr lang="en-US"/>
        </a:p>
      </dgm:t>
    </dgm:pt>
    <dgm:pt modelId="{DBF0B936-C069-4B45-92D0-BC84490381D7}" type="pres">
      <dgm:prSet presAssocID="{808B76D0-8EC7-469A-93AC-7A6017188A9D}" presName="connectorText" presStyleLbl="sibTrans1D1" presStyleIdx="0" presStyleCnt="3"/>
      <dgm:spPr/>
      <dgm:t>
        <a:bodyPr/>
        <a:lstStyle/>
        <a:p>
          <a:endParaRPr lang="en-US"/>
        </a:p>
      </dgm:t>
    </dgm:pt>
    <dgm:pt modelId="{1FC37317-8B75-7A4E-B46A-6C6A45F69C67}" type="pres">
      <dgm:prSet presAssocID="{4E8D2E69-0173-4BD3-B96A-7A9C5DD12B47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741774-D280-DD46-9C9B-33FE253D22FC}" type="pres">
      <dgm:prSet presAssocID="{FEF1E80E-8A9E-4B0A-817C-2A4CFDCF3FB2}" presName="sibTrans" presStyleLbl="sibTrans1D1" presStyleIdx="1" presStyleCnt="3"/>
      <dgm:spPr/>
      <dgm:t>
        <a:bodyPr/>
        <a:lstStyle/>
        <a:p>
          <a:endParaRPr lang="en-US"/>
        </a:p>
      </dgm:t>
    </dgm:pt>
    <dgm:pt modelId="{B4080084-7793-E342-92FE-F348EAFF157C}" type="pres">
      <dgm:prSet presAssocID="{FEF1E80E-8A9E-4B0A-817C-2A4CFDCF3FB2}" presName="connectorText" presStyleLbl="sibTrans1D1" presStyleIdx="1" presStyleCnt="3"/>
      <dgm:spPr/>
      <dgm:t>
        <a:bodyPr/>
        <a:lstStyle/>
        <a:p>
          <a:endParaRPr lang="en-US"/>
        </a:p>
      </dgm:t>
    </dgm:pt>
    <dgm:pt modelId="{F14BE627-E883-874F-A626-EC388DCE8D9B}" type="pres">
      <dgm:prSet presAssocID="{93A6A030-ABAB-4EFA-B539-0FDB3E07C1E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AED5AC-6A4E-294A-8C0F-D72D7D241108}" type="pres">
      <dgm:prSet presAssocID="{BFE0749E-E343-4A6F-BD09-2810EE6B4BD7}" presName="sibTrans" presStyleLbl="sibTrans1D1" presStyleIdx="2" presStyleCnt="3"/>
      <dgm:spPr/>
      <dgm:t>
        <a:bodyPr/>
        <a:lstStyle/>
        <a:p>
          <a:endParaRPr lang="en-US"/>
        </a:p>
      </dgm:t>
    </dgm:pt>
    <dgm:pt modelId="{A4A67B76-88B9-3B42-B3EF-AFCDA17E5E1C}" type="pres">
      <dgm:prSet presAssocID="{BFE0749E-E343-4A6F-BD09-2810EE6B4BD7}" presName="connectorText" presStyleLbl="sibTrans1D1" presStyleIdx="2" presStyleCnt="3"/>
      <dgm:spPr/>
      <dgm:t>
        <a:bodyPr/>
        <a:lstStyle/>
        <a:p>
          <a:endParaRPr lang="en-US"/>
        </a:p>
      </dgm:t>
    </dgm:pt>
    <dgm:pt modelId="{D42A6699-F599-8045-897A-5A654DF673C0}" type="pres">
      <dgm:prSet presAssocID="{76D56F19-2708-49DB-8F92-D8AC45F23A9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0653E19-B8E7-A740-A472-1977092F60A0}" type="presOf" srcId="{4E8D2E69-0173-4BD3-B96A-7A9C5DD12B47}" destId="{1FC37317-8B75-7A4E-B46A-6C6A45F69C67}" srcOrd="0" destOrd="0" presId="urn:microsoft.com/office/officeart/2016/7/layout/RepeatingBendingProcessNew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6CE97453-8862-AD4C-A88F-D046002A23EE}" type="presOf" srcId="{FEF1E80E-8A9E-4B0A-817C-2A4CFDCF3FB2}" destId="{B4080084-7793-E342-92FE-F348EAFF157C}" srcOrd="1" destOrd="0" presId="urn:microsoft.com/office/officeart/2016/7/layout/RepeatingBendingProcessNew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D907A31C-5CFB-374D-89E1-68F3C8505565}" type="presOf" srcId="{BFE0749E-E343-4A6F-BD09-2810EE6B4BD7}" destId="{A4A67B76-88B9-3B42-B3EF-AFCDA17E5E1C}" srcOrd="1" destOrd="0" presId="urn:microsoft.com/office/officeart/2016/7/layout/RepeatingBendingProcessNew"/>
    <dgm:cxn modelId="{84E8A2D8-19F1-F847-BCDE-877F09D08EDA}" type="presOf" srcId="{93A6A030-ABAB-4EFA-B539-0FDB3E07C1EF}" destId="{F14BE627-E883-874F-A626-EC388DCE8D9B}" srcOrd="0" destOrd="0" presId="urn:microsoft.com/office/officeart/2016/7/layout/RepeatingBendingProcessNew"/>
    <dgm:cxn modelId="{9AC8BDBC-6730-B045-9CCF-76DAB6ABAAE6}" type="presOf" srcId="{BFE0749E-E343-4A6F-BD09-2810EE6B4BD7}" destId="{63AED5AC-6A4E-294A-8C0F-D72D7D241108}" srcOrd="0" destOrd="0" presId="urn:microsoft.com/office/officeart/2016/7/layout/RepeatingBendingProcessNew"/>
    <dgm:cxn modelId="{E8FDC109-B482-B84E-95EE-92A52C5C47F4}" type="presOf" srcId="{76D56F19-2708-49DB-8F92-D8AC45F23A9A}" destId="{D42A6699-F599-8045-897A-5A654DF673C0}" srcOrd="0" destOrd="0" presId="urn:microsoft.com/office/officeart/2016/7/layout/RepeatingBendingProcessNew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47016397-455F-EC49-8301-8A7FB8F85FB3}" type="presOf" srcId="{D4503D04-C97E-4622-AE07-D0307CB3B4CA}" destId="{C7117AA3-29D3-A641-A58D-533CC172901B}" srcOrd="0" destOrd="0" presId="urn:microsoft.com/office/officeart/2016/7/layout/RepeatingBendingProcessNew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FE75BCD7-BEFD-2B4A-857D-4205F1F546BF}" type="presOf" srcId="{AAC263CB-8256-4B03-92FE-1622698FB3E9}" destId="{591CA60E-213E-7B4B-B9DE-D89D137D3DA9}" srcOrd="0" destOrd="0" presId="urn:microsoft.com/office/officeart/2016/7/layout/RepeatingBendingProcessNew"/>
    <dgm:cxn modelId="{A9B54F08-706D-074E-8E9A-EBFEEAA22FAA}" type="presOf" srcId="{808B76D0-8EC7-469A-93AC-7A6017188A9D}" destId="{DBF0B936-C069-4B45-92D0-BC84490381D7}" srcOrd="1" destOrd="0" presId="urn:microsoft.com/office/officeart/2016/7/layout/RepeatingBendingProcessNew"/>
    <dgm:cxn modelId="{66512605-B992-8044-B3E6-E4EF4B6992BD}" type="presOf" srcId="{FEF1E80E-8A9E-4B0A-817C-2A4CFDCF3FB2}" destId="{DD741774-D280-DD46-9C9B-33FE253D22FC}" srcOrd="0" destOrd="0" presId="urn:microsoft.com/office/officeart/2016/7/layout/RepeatingBendingProcessNew"/>
    <dgm:cxn modelId="{670470FF-28F5-8747-80CB-D5309335BE4E}" type="presOf" srcId="{808B76D0-8EC7-469A-93AC-7A6017188A9D}" destId="{0B9714F2-E001-9048-99B0-C46EAB1CEAC1}" srcOrd="0" destOrd="0" presId="urn:microsoft.com/office/officeart/2016/7/layout/RepeatingBendingProcessNew"/>
    <dgm:cxn modelId="{54EC6AF8-8601-FB4F-A2D0-DB03BBC973B1}" type="presParOf" srcId="{C7117AA3-29D3-A641-A58D-533CC172901B}" destId="{591CA60E-213E-7B4B-B9DE-D89D137D3DA9}" srcOrd="0" destOrd="0" presId="urn:microsoft.com/office/officeart/2016/7/layout/RepeatingBendingProcessNew"/>
    <dgm:cxn modelId="{6386B277-0B98-3845-B375-656F6843D11A}" type="presParOf" srcId="{C7117AA3-29D3-A641-A58D-533CC172901B}" destId="{0B9714F2-E001-9048-99B0-C46EAB1CEAC1}" srcOrd="1" destOrd="0" presId="urn:microsoft.com/office/officeart/2016/7/layout/RepeatingBendingProcessNew"/>
    <dgm:cxn modelId="{76384253-4A53-B443-80FD-2EF068156A86}" type="presParOf" srcId="{0B9714F2-E001-9048-99B0-C46EAB1CEAC1}" destId="{DBF0B936-C069-4B45-92D0-BC84490381D7}" srcOrd="0" destOrd="0" presId="urn:microsoft.com/office/officeart/2016/7/layout/RepeatingBendingProcessNew"/>
    <dgm:cxn modelId="{E8588933-DC2A-1949-97A0-149E024060BF}" type="presParOf" srcId="{C7117AA3-29D3-A641-A58D-533CC172901B}" destId="{1FC37317-8B75-7A4E-B46A-6C6A45F69C67}" srcOrd="2" destOrd="0" presId="urn:microsoft.com/office/officeart/2016/7/layout/RepeatingBendingProcessNew"/>
    <dgm:cxn modelId="{AC78AD39-C148-BB4D-98EA-D6CD0C26FBA7}" type="presParOf" srcId="{C7117AA3-29D3-A641-A58D-533CC172901B}" destId="{DD741774-D280-DD46-9C9B-33FE253D22FC}" srcOrd="3" destOrd="0" presId="urn:microsoft.com/office/officeart/2016/7/layout/RepeatingBendingProcessNew"/>
    <dgm:cxn modelId="{9CE3DEE8-B926-6B48-99A6-61F253EB87DF}" type="presParOf" srcId="{DD741774-D280-DD46-9C9B-33FE253D22FC}" destId="{B4080084-7793-E342-92FE-F348EAFF157C}" srcOrd="0" destOrd="0" presId="urn:microsoft.com/office/officeart/2016/7/layout/RepeatingBendingProcessNew"/>
    <dgm:cxn modelId="{EC00BA5B-7C94-D14D-A573-503F23913101}" type="presParOf" srcId="{C7117AA3-29D3-A641-A58D-533CC172901B}" destId="{F14BE627-E883-874F-A626-EC388DCE8D9B}" srcOrd="4" destOrd="0" presId="urn:microsoft.com/office/officeart/2016/7/layout/RepeatingBendingProcessNew"/>
    <dgm:cxn modelId="{C959B72A-D800-9544-8676-DE829FFB4EA1}" type="presParOf" srcId="{C7117AA3-29D3-A641-A58D-533CC172901B}" destId="{63AED5AC-6A4E-294A-8C0F-D72D7D241108}" srcOrd="5" destOrd="0" presId="urn:microsoft.com/office/officeart/2016/7/layout/RepeatingBendingProcessNew"/>
    <dgm:cxn modelId="{DABC8E6C-99C5-3340-95B9-6CF8BC427CA3}" type="presParOf" srcId="{63AED5AC-6A4E-294A-8C0F-D72D7D241108}" destId="{A4A67B76-88B9-3B42-B3EF-AFCDA17E5E1C}" srcOrd="0" destOrd="0" presId="urn:microsoft.com/office/officeart/2016/7/layout/RepeatingBendingProcessNew"/>
    <dgm:cxn modelId="{AA62AE45-F47E-C040-8561-C054B92C617C}" type="presParOf" srcId="{C7117AA3-29D3-A641-A58D-533CC172901B}" destId="{D42A6699-F599-8045-897A-5A654DF673C0}" srcOrd="6" destOrd="0" presId="urn:microsoft.com/office/officeart/2016/7/layout/RepeatingBendingProcessNew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714F2-E001-9048-99B0-C46EAB1CEAC1}">
      <dsp:nvSpPr>
        <dsp:cNvPr id="0" name=""/>
        <dsp:cNvSpPr/>
      </dsp:nvSpPr>
      <dsp:spPr>
        <a:xfrm>
          <a:off x="3964893" y="752950"/>
          <a:ext cx="5817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81701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4240436" y="795609"/>
        <a:ext cx="30615" cy="6123"/>
      </dsp:txXfrm>
    </dsp:sp>
    <dsp:sp modelId="{591CA60E-213E-7B4B-B9DE-D89D137D3DA9}">
      <dsp:nvSpPr>
        <dsp:cNvPr id="0" name=""/>
        <dsp:cNvSpPr/>
      </dsp:nvSpPr>
      <dsp:spPr>
        <a:xfrm>
          <a:off x="1304510" y="16"/>
          <a:ext cx="2662182" cy="15973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449" tIns="136929" rIns="130449" bIns="136929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solidFill>
                <a:schemeClr val="bg1"/>
              </a:solidFill>
            </a:rPr>
            <a:t>6</a:t>
          </a:r>
          <a:r>
            <a:rPr lang="en-US" sz="2000" kern="1200" baseline="30000" dirty="0">
              <a:solidFill>
                <a:schemeClr val="bg1"/>
              </a:solidFill>
            </a:rPr>
            <a:t>th</a:t>
          </a:r>
          <a:r>
            <a:rPr lang="en-US" sz="2000" kern="1200" dirty="0">
              <a:solidFill>
                <a:schemeClr val="bg1"/>
              </a:solidFill>
            </a:rPr>
            <a:t> Grade:</a:t>
          </a:r>
          <a:br>
            <a:rPr lang="en-US" sz="2000" kern="1200" dirty="0">
              <a:solidFill>
                <a:schemeClr val="bg1"/>
              </a:solidFill>
            </a:rPr>
          </a:br>
          <a:r>
            <a:rPr lang="en-US" sz="2000" kern="1200" dirty="0">
              <a:solidFill>
                <a:schemeClr val="bg1"/>
              </a:solidFill>
            </a:rPr>
            <a:t>Basics</a:t>
          </a:r>
        </a:p>
      </dsp:txBody>
      <dsp:txXfrm>
        <a:off x="1304510" y="16"/>
        <a:ext cx="2662182" cy="1597309"/>
      </dsp:txXfrm>
    </dsp:sp>
    <dsp:sp modelId="{DD741774-D280-DD46-9C9B-33FE253D22FC}">
      <dsp:nvSpPr>
        <dsp:cNvPr id="0" name=""/>
        <dsp:cNvSpPr/>
      </dsp:nvSpPr>
      <dsp:spPr>
        <a:xfrm>
          <a:off x="2635602" y="1595525"/>
          <a:ext cx="3274483" cy="581701"/>
        </a:xfrm>
        <a:custGeom>
          <a:avLst/>
          <a:gdLst/>
          <a:ahLst/>
          <a:cxnLst/>
          <a:rect l="0" t="0" r="0" b="0"/>
          <a:pathLst>
            <a:path>
              <a:moveTo>
                <a:pt x="3274483" y="0"/>
              </a:moveTo>
              <a:lnTo>
                <a:pt x="3274483" y="307950"/>
              </a:lnTo>
              <a:lnTo>
                <a:pt x="0" y="307950"/>
              </a:lnTo>
              <a:lnTo>
                <a:pt x="0" y="581701"/>
              </a:lnTo>
            </a:path>
          </a:pathLst>
        </a:custGeom>
        <a:noFill/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4189563" y="1883314"/>
        <a:ext cx="166561" cy="6123"/>
      </dsp:txXfrm>
    </dsp:sp>
    <dsp:sp modelId="{1FC37317-8B75-7A4E-B46A-6C6A45F69C67}">
      <dsp:nvSpPr>
        <dsp:cNvPr id="0" name=""/>
        <dsp:cNvSpPr/>
      </dsp:nvSpPr>
      <dsp:spPr>
        <a:xfrm>
          <a:off x="4578994" y="16"/>
          <a:ext cx="2662182" cy="15973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449" tIns="136929" rIns="130449" bIns="136929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solidFill>
                <a:schemeClr val="bg1"/>
              </a:solidFill>
            </a:rPr>
            <a:t>7</a:t>
          </a:r>
          <a:r>
            <a:rPr lang="en-US" sz="2000" kern="1200" baseline="30000" dirty="0">
              <a:solidFill>
                <a:schemeClr val="bg1"/>
              </a:solidFill>
            </a:rPr>
            <a:t>th</a:t>
          </a:r>
          <a:r>
            <a:rPr lang="en-US" sz="2000" kern="1200" dirty="0">
              <a:solidFill>
                <a:schemeClr val="bg1"/>
              </a:solidFill>
            </a:rPr>
            <a:t> Grade:</a:t>
          </a:r>
          <a:br>
            <a:rPr lang="en-US" sz="2000" kern="1200" dirty="0">
              <a:solidFill>
                <a:schemeClr val="bg1"/>
              </a:solidFill>
            </a:rPr>
          </a:br>
          <a:r>
            <a:rPr lang="en-US" sz="2000" kern="1200" dirty="0">
              <a:solidFill>
                <a:schemeClr val="bg1"/>
              </a:solidFill>
            </a:rPr>
            <a:t>Scientific Method</a:t>
          </a:r>
        </a:p>
      </dsp:txBody>
      <dsp:txXfrm>
        <a:off x="4578994" y="16"/>
        <a:ext cx="2662182" cy="1597309"/>
      </dsp:txXfrm>
    </dsp:sp>
    <dsp:sp modelId="{63AED5AC-6A4E-294A-8C0F-D72D7D241108}">
      <dsp:nvSpPr>
        <dsp:cNvPr id="0" name=""/>
        <dsp:cNvSpPr/>
      </dsp:nvSpPr>
      <dsp:spPr>
        <a:xfrm>
          <a:off x="3964893" y="2962562"/>
          <a:ext cx="5817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81701" y="45720"/>
              </a:lnTo>
            </a:path>
          </a:pathLst>
        </a:cu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4240436" y="3005220"/>
        <a:ext cx="30615" cy="6123"/>
      </dsp:txXfrm>
    </dsp:sp>
    <dsp:sp modelId="{F14BE627-E883-874F-A626-EC388DCE8D9B}">
      <dsp:nvSpPr>
        <dsp:cNvPr id="0" name=""/>
        <dsp:cNvSpPr/>
      </dsp:nvSpPr>
      <dsp:spPr>
        <a:xfrm>
          <a:off x="1304510" y="2209627"/>
          <a:ext cx="2662182" cy="15973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449" tIns="136929" rIns="130449" bIns="136929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solidFill>
                <a:schemeClr val="bg1"/>
              </a:solidFill>
            </a:rPr>
            <a:t>8</a:t>
          </a:r>
          <a:r>
            <a:rPr lang="en-US" sz="2000" kern="1200" baseline="30000" dirty="0">
              <a:solidFill>
                <a:schemeClr val="bg1"/>
              </a:solidFill>
            </a:rPr>
            <a:t>h</a:t>
          </a:r>
          <a:r>
            <a:rPr lang="en-US" sz="2000" kern="1200" dirty="0">
              <a:solidFill>
                <a:schemeClr val="bg1"/>
              </a:solidFill>
            </a:rPr>
            <a:t> Grade:</a:t>
          </a:r>
          <a:br>
            <a:rPr lang="en-US" sz="2000" kern="1200" dirty="0">
              <a:solidFill>
                <a:schemeClr val="bg1"/>
              </a:solidFill>
            </a:rPr>
          </a:br>
          <a:r>
            <a:rPr lang="en-US" sz="2000" kern="1200" dirty="0">
              <a:solidFill>
                <a:schemeClr val="bg1"/>
              </a:solidFill>
            </a:rPr>
            <a:t>Research</a:t>
          </a:r>
        </a:p>
      </dsp:txBody>
      <dsp:txXfrm>
        <a:off x="1304510" y="2209627"/>
        <a:ext cx="2662182" cy="1597309"/>
      </dsp:txXfrm>
    </dsp:sp>
    <dsp:sp modelId="{D42A6699-F599-8045-897A-5A654DF673C0}">
      <dsp:nvSpPr>
        <dsp:cNvPr id="0" name=""/>
        <dsp:cNvSpPr/>
      </dsp:nvSpPr>
      <dsp:spPr>
        <a:xfrm>
          <a:off x="4578994" y="2209627"/>
          <a:ext cx="2662182" cy="1597309"/>
        </a:xfrm>
        <a:prstGeom prst="rect">
          <a:avLst/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449" tIns="136929" rIns="130449" bIns="136929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solidFill>
                <a:schemeClr val="bg1"/>
              </a:solidFill>
            </a:rPr>
            <a:t>9</a:t>
          </a:r>
          <a:r>
            <a:rPr lang="en-US" sz="2000" kern="1200" baseline="30000" dirty="0">
              <a:solidFill>
                <a:schemeClr val="bg1"/>
              </a:solidFill>
            </a:rPr>
            <a:t>th</a:t>
          </a:r>
          <a:r>
            <a:rPr lang="en-US" sz="2000" kern="1200" dirty="0">
              <a:solidFill>
                <a:schemeClr val="bg1"/>
              </a:solidFill>
            </a:rPr>
            <a:t> Grade:</a:t>
          </a:r>
          <a:br>
            <a:rPr lang="en-US" sz="2000" kern="1200" dirty="0">
              <a:solidFill>
                <a:schemeClr val="bg1"/>
              </a:solidFill>
            </a:rPr>
          </a:br>
          <a:r>
            <a:rPr lang="en-US" sz="2000" kern="1200" dirty="0">
              <a:solidFill>
                <a:schemeClr val="bg1"/>
              </a:solidFill>
            </a:rPr>
            <a:t>Final Thesis</a:t>
          </a:r>
        </a:p>
      </dsp:txBody>
      <dsp:txXfrm>
        <a:off x="4578994" y="2209627"/>
        <a:ext cx="2662182" cy="15973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2818B-C764-43FB-9100-6BE58FDE1954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F1E10-4074-4DC3-8E35-9146BD1FD8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BC4BE-0D73-E240-8B38-104FAC465A91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C15C5-0688-5345-99FC-721E08AD15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527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132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37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34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207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838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0430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9809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316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5750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032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17.jpeg"/><Relationship Id="rId4" Type="http://schemas.openxmlformats.org/officeDocument/2006/relationships/diagramData" Target="../diagrams/data1.xml"/><Relationship Id="rId9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brahimaljarah.com/" TargetMode="External"/><Relationship Id="rId3" Type="http://schemas.openxmlformats.org/officeDocument/2006/relationships/image" Target="../media/image1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hyperlink" Target="https://www.kaggle.com/aljarah/xAPI-Edu-Dat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24" y="0"/>
            <a:ext cx="11251756" cy="6857990"/>
          </a:xfrm>
        </p:spPr>
        <p:txBody>
          <a:bodyPr anchor="ctr">
            <a:noAutofit/>
          </a:bodyPr>
          <a:lstStyle/>
          <a:p>
            <a:pPr algn="l"/>
            <a:r>
              <a:rPr lang="en-US" sz="3600" b="1" dirty="0"/>
              <a:t>A STUDY ON THE EDUCATIONAL PERFORMANCE OF </a:t>
            </a:r>
            <a:r>
              <a:rPr lang="en-US" sz="3600" b="1" dirty="0" smtClean="0"/>
              <a:t>SCHOOL </a:t>
            </a:r>
            <a:r>
              <a:rPr lang="en-US" sz="3600" b="1" dirty="0"/>
              <a:t>STUDENTS FROM SOME </a:t>
            </a:r>
            <a:r>
              <a:rPr lang="en-US" sz="3600" b="1" dirty="0" smtClean="0"/>
              <a:t>SELECTED </a:t>
            </a:r>
            <a:r>
              <a:rPr lang="en-US" sz="3600" b="1" dirty="0"/>
              <a:t>COUNTRIES</a:t>
            </a:r>
            <a:r>
              <a:rPr lang="en-US" b="1" dirty="0"/>
              <a:t/>
            </a:r>
            <a:br>
              <a:rPr lang="en-US" b="1" dirty="0"/>
            </a:br>
            <a:r>
              <a:rPr lang="en-US" sz="2000" dirty="0" smtClean="0">
                <a:solidFill>
                  <a:schemeClr val="tx1"/>
                </a:solidFill>
              </a:rPr>
              <a:t>GROUP 3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8135" y="302273"/>
            <a:ext cx="3972047" cy="1048856"/>
          </a:xfrm>
        </p:spPr>
        <p:txBody>
          <a:bodyPr anchor="ctr">
            <a:normAutofit/>
          </a:bodyPr>
          <a:lstStyle/>
          <a:p>
            <a:r>
              <a:rPr lang="en-US" sz="2400" b="1" dirty="0" smtClean="0"/>
              <a:t>Summary of students surveyed</a:t>
            </a:r>
            <a:endParaRPr lang="en-US" sz="2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TextBox 15"/>
          <p:cNvSpPr txBox="1"/>
          <p:nvPr/>
        </p:nvSpPr>
        <p:spPr>
          <a:xfrm>
            <a:off x="1293291" y="5902848"/>
            <a:ext cx="494558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 smtClean="0"/>
              <a:t>RATE OF PARENT SATISFACTION IN STUDENTS PERFORMANCE BY THE PARENT</a:t>
            </a:r>
            <a:endParaRPr lang="en-US" sz="105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075" y="1351129"/>
            <a:ext cx="5381625" cy="4358315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7738135" y="1351129"/>
            <a:ext cx="4000126" cy="41828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The dataset consists of 305 </a:t>
            </a:r>
            <a:r>
              <a:rPr lang="en-US" sz="1400" b="1" dirty="0"/>
              <a:t>males</a:t>
            </a:r>
            <a:r>
              <a:rPr lang="en-US" sz="1400" dirty="0"/>
              <a:t> and 175 </a:t>
            </a:r>
            <a:r>
              <a:rPr lang="en-US" sz="1400" b="1" dirty="0"/>
              <a:t>females</a:t>
            </a:r>
            <a:r>
              <a:rPr lang="en-US" sz="1400" dirty="0"/>
              <a:t>. </a:t>
            </a:r>
            <a:endParaRPr lang="en-US" sz="1400" dirty="0" smtClean="0"/>
          </a:p>
          <a:p>
            <a:r>
              <a:rPr lang="en-US" sz="1400" dirty="0" smtClean="0"/>
              <a:t>The </a:t>
            </a:r>
            <a:r>
              <a:rPr lang="en-US" sz="1400" dirty="0"/>
              <a:t>students come from different origins such as 179 students are from </a:t>
            </a:r>
            <a:r>
              <a:rPr lang="en-US" sz="1400" b="1" dirty="0"/>
              <a:t>Kuwait</a:t>
            </a:r>
            <a:r>
              <a:rPr lang="en-US" sz="1400" dirty="0"/>
              <a:t>, 172 students are from </a:t>
            </a:r>
            <a:r>
              <a:rPr lang="en-US" sz="1400" b="1" dirty="0"/>
              <a:t>Jordan</a:t>
            </a:r>
            <a:r>
              <a:rPr lang="en-US" sz="1400" dirty="0"/>
              <a:t>, 28 students from </a:t>
            </a:r>
            <a:r>
              <a:rPr lang="en-US" sz="1400" b="1" dirty="0"/>
              <a:t>Palestine</a:t>
            </a:r>
            <a:r>
              <a:rPr lang="en-US" sz="1400" dirty="0"/>
              <a:t>, 22 students are from </a:t>
            </a:r>
            <a:r>
              <a:rPr lang="en-US" sz="1400" b="1" dirty="0"/>
              <a:t>Iraq</a:t>
            </a:r>
            <a:r>
              <a:rPr lang="en-US" sz="1400" dirty="0"/>
              <a:t>, 17 students from </a:t>
            </a:r>
            <a:r>
              <a:rPr lang="en-US" sz="1400" b="1" dirty="0"/>
              <a:t>Lebanon</a:t>
            </a:r>
            <a:r>
              <a:rPr lang="en-US" sz="1400" dirty="0"/>
              <a:t>, 12 </a:t>
            </a:r>
            <a:r>
              <a:rPr lang="en-US" sz="1400" dirty="0" smtClean="0"/>
              <a:t>from </a:t>
            </a:r>
            <a:r>
              <a:rPr lang="en-US" sz="1400" b="1" dirty="0"/>
              <a:t>Tunis</a:t>
            </a:r>
            <a:r>
              <a:rPr lang="en-US" sz="1400" dirty="0"/>
              <a:t>, 11 students from </a:t>
            </a:r>
            <a:r>
              <a:rPr lang="en-US" sz="1400" b="1" dirty="0" smtClean="0"/>
              <a:t>Saudi </a:t>
            </a:r>
            <a:r>
              <a:rPr lang="en-US" sz="1400" b="1" dirty="0"/>
              <a:t>Arabia</a:t>
            </a:r>
            <a:r>
              <a:rPr lang="en-US" sz="1400" dirty="0"/>
              <a:t>, 9 students from </a:t>
            </a:r>
            <a:r>
              <a:rPr lang="en-US" sz="1400" b="1" dirty="0"/>
              <a:t>Egypt</a:t>
            </a:r>
            <a:r>
              <a:rPr lang="en-US" sz="1400" dirty="0"/>
              <a:t>, 7 students from </a:t>
            </a:r>
            <a:r>
              <a:rPr lang="en-US" sz="1400" b="1" dirty="0"/>
              <a:t>Syria</a:t>
            </a:r>
            <a:r>
              <a:rPr lang="en-US" sz="1400" dirty="0"/>
              <a:t>, 6 students from </a:t>
            </a:r>
            <a:r>
              <a:rPr lang="en-US" sz="1400" b="1" dirty="0"/>
              <a:t>USA</a:t>
            </a:r>
            <a:r>
              <a:rPr lang="en-US" sz="1400" dirty="0"/>
              <a:t>, </a:t>
            </a:r>
            <a:r>
              <a:rPr lang="en-US" sz="1400" b="1" dirty="0"/>
              <a:t>Iran</a:t>
            </a:r>
            <a:r>
              <a:rPr lang="en-US" sz="1400" dirty="0"/>
              <a:t> and </a:t>
            </a:r>
            <a:r>
              <a:rPr lang="en-US" sz="1400" b="1" dirty="0"/>
              <a:t>Libya</a:t>
            </a:r>
            <a:r>
              <a:rPr lang="en-US" sz="1400" dirty="0"/>
              <a:t>, 4 students from </a:t>
            </a:r>
            <a:r>
              <a:rPr lang="en-US" sz="1400" b="1" dirty="0"/>
              <a:t>Morocco</a:t>
            </a:r>
            <a:r>
              <a:rPr lang="en-US" sz="1400" dirty="0"/>
              <a:t> and one student from </a:t>
            </a:r>
            <a:r>
              <a:rPr lang="en-US" sz="1400" b="1" dirty="0"/>
              <a:t>Venezuela</a:t>
            </a:r>
            <a:r>
              <a:rPr lang="en-US" sz="1400" dirty="0" smtClean="0"/>
              <a:t>.</a:t>
            </a:r>
          </a:p>
          <a:p>
            <a:r>
              <a:rPr lang="en-US" sz="1400" dirty="0" smtClean="0"/>
              <a:t>The topics enrolled in are IT, French, Arabic, Science, English, Biology, Spanish, Geology, Chemistry, Quran, Math, History</a:t>
            </a:r>
          </a:p>
          <a:p>
            <a:r>
              <a:rPr lang="en-US" sz="1400" dirty="0" smtClean="0"/>
              <a:t>The students are primary and secondary school students between Grade 2 and Grade 12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24727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8573" y="193089"/>
            <a:ext cx="4603428" cy="1117095"/>
          </a:xfrm>
        </p:spPr>
        <p:txBody>
          <a:bodyPr anchor="ctr">
            <a:normAutofit/>
          </a:bodyPr>
          <a:lstStyle/>
          <a:p>
            <a:r>
              <a:rPr lang="en-US" sz="2000" b="1" dirty="0"/>
              <a:t>COMPARISON BETWEEN PARENT INVOLVEMENT AND </a:t>
            </a:r>
            <a:r>
              <a:rPr lang="en-US" sz="2000" b="1" dirty="0" smtClean="0"/>
              <a:t>PARENT SATISFACTION</a:t>
            </a:r>
            <a:endParaRPr lang="en-US" sz="2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" name="Content Placeholder 2"/>
          <p:cNvSpPr txBox="1">
            <a:spLocks/>
          </p:cNvSpPr>
          <p:nvPr/>
        </p:nvSpPr>
        <p:spPr>
          <a:xfrm>
            <a:off x="7739421" y="868020"/>
            <a:ext cx="4122379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400" dirty="0" smtClean="0"/>
              <a:t>THE DATA INDICATES THAT THERE IS A CORRELATION BETWEEN A PARENT’S SATISFACTION WITH HIS/HER WARD’S PERFORMANCE</a:t>
            </a:r>
            <a:r>
              <a:rPr lang="en-US" sz="1400" dirty="0"/>
              <a:t> </a:t>
            </a:r>
            <a:r>
              <a:rPr lang="en-US" sz="1400" dirty="0" smtClean="0"/>
              <a:t>AND THE PARENT’S INVOLVEMENT IN THE CHILD’S ACADEMICS THROUGH ANSWERING SURVEYS</a:t>
            </a: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2513" t="1364" b="1110"/>
          <a:stretch/>
        </p:blipFill>
        <p:spPr>
          <a:xfrm>
            <a:off x="1028700" y="1167744"/>
            <a:ext cx="5654812" cy="452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3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8573" y="284073"/>
            <a:ext cx="4621227" cy="1117095"/>
          </a:xfrm>
        </p:spPr>
        <p:txBody>
          <a:bodyPr anchor="ctr">
            <a:normAutofit fontScale="90000"/>
          </a:bodyPr>
          <a:lstStyle/>
          <a:p>
            <a:r>
              <a:rPr lang="en-US" sz="2000" b="1" dirty="0" smtClean="0"/>
              <a:t>EFFECT OF WHICH PARENT IS RESPONSIBLE FOR A STUDENT’S EDUCATION ON THE </a:t>
            </a:r>
            <a:r>
              <a:rPr lang="en-US" sz="2000" b="1" dirty="0"/>
              <a:t>STUDENT PERFORMANCE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" name="Content Placeholder 2"/>
          <p:cNvSpPr txBox="1">
            <a:spLocks/>
          </p:cNvSpPr>
          <p:nvPr/>
        </p:nvSpPr>
        <p:spPr>
          <a:xfrm>
            <a:off x="7739421" y="708781"/>
            <a:ext cx="4122379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400" dirty="0" smtClean="0"/>
              <a:t>THE DATA INDICATES THAT STUDENTS WHOSE MOTHERS ARE RESPONSIBLE FOR THEIR EDUCATION TEND TO HARDLY HAVE LOW LEVEL PERFORMANCES AND THEIR PARENTS SATISFACTION IS MOSTLY GOOD</a:t>
            </a: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286" t="1108" r="3357" b="1075"/>
          <a:stretch/>
        </p:blipFill>
        <p:spPr>
          <a:xfrm>
            <a:off x="811746" y="971550"/>
            <a:ext cx="5908675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13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931597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/>
              <a:t>DEDUCTIONS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FROM DATA ANALYSIS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 descr="Icon SmartArt graphic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492411"/>
              </p:ext>
            </p:extLst>
          </p:nvPr>
        </p:nvGraphicFramePr>
        <p:xfrm>
          <a:off x="3951112" y="7327899"/>
          <a:ext cx="8545688" cy="38069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 descr="Students observing science experiment">
            <a:extLst>
              <a:ext uri="{FF2B5EF4-FFF2-40B4-BE49-F238E27FC236}">
                <a16:creationId xmlns:a16="http://schemas.microsoft.com/office/drawing/2014/main" id="{78F172A8-6231-D14E-A13D-8613F2AEAD8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201167"/>
            <a:ext cx="3353515" cy="2738556"/>
          </a:xfrm>
          <a:prstGeom prst="rect">
            <a:avLst/>
          </a:prstGeom>
          <a:ln w="38100">
            <a:noFill/>
          </a:ln>
          <a:effectLst/>
        </p:spPr>
      </p:pic>
      <p:pic>
        <p:nvPicPr>
          <p:cNvPr id="4" name="Picture 3" descr="student wearing goggles pouring something into a beaker">
            <a:extLst>
              <a:ext uri="{FF2B5EF4-FFF2-40B4-BE49-F238E27FC236}">
                <a16:creationId xmlns:a16="http://schemas.microsoft.com/office/drawing/2014/main" id="{5D8F1927-EC97-404E-90EF-533BB92836C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880" y="3100591"/>
            <a:ext cx="3353515" cy="3556242"/>
          </a:xfrm>
          <a:prstGeom prst="rect">
            <a:avLst/>
          </a:prstGeom>
          <a:ln w="38100">
            <a:noFill/>
          </a:ln>
          <a:effectLst/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714750" y="1809750"/>
            <a:ext cx="8061325" cy="462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400" dirty="0" smtClean="0"/>
              <a:t>From the analysis of the dataset, the summary of the deductions are as follows;</a:t>
            </a:r>
          </a:p>
          <a:p>
            <a:pPr>
              <a:lnSpc>
                <a:spcPct val="150000"/>
              </a:lnSpc>
            </a:pPr>
            <a:r>
              <a:rPr lang="en-US" sz="1400" dirty="0" smtClean="0"/>
              <a:t>The data indicates that students who were absent from class for more than 7 days tend to have low to mid level performance at best while students who were absent for less than 7 days tend to have high level performance and mid level performance at worst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The data indicates </a:t>
            </a:r>
            <a:r>
              <a:rPr lang="en-US" sz="1400" dirty="0" smtClean="0"/>
              <a:t>that parent involvement plays a key role in a students overall performance, also mothers have more impact on a child’s performance in school than a father will probably have</a:t>
            </a:r>
          </a:p>
          <a:p>
            <a:pPr>
              <a:lnSpc>
                <a:spcPct val="150000"/>
              </a:lnSpc>
            </a:pPr>
            <a:r>
              <a:rPr lang="en-US" sz="1400" dirty="0" smtClean="0"/>
              <a:t>The data indicates that female students tend to have high to mid level performances while students with low level performance were mostly male students</a:t>
            </a:r>
          </a:p>
          <a:p>
            <a:pPr>
              <a:lnSpc>
                <a:spcPct val="150000"/>
              </a:lnSpc>
            </a:pPr>
            <a:r>
              <a:rPr lang="en-US" sz="1400" dirty="0" smtClean="0"/>
              <a:t>The data indicates that there is a correlation between student performance in a particular topic and their participation in class either through raising hands in class or through viewing additional resources or discussing on discussion groups. students who participated a lot in class had high to mid level performance while students with low level performance had not participated as much in class activities.</a:t>
            </a:r>
          </a:p>
          <a:p>
            <a:pPr>
              <a:lnSpc>
                <a:spcPct val="150000"/>
              </a:lnSpc>
            </a:pPr>
            <a:endParaRPr lang="en-US" sz="1400" dirty="0" smtClean="0"/>
          </a:p>
          <a:p>
            <a:pPr>
              <a:lnSpc>
                <a:spcPct val="150000"/>
              </a:lnSpc>
            </a:pPr>
            <a:endParaRPr lang="en-US" sz="1400" dirty="0" smtClean="0"/>
          </a:p>
          <a:p>
            <a:pPr>
              <a:lnSpc>
                <a:spcPct val="150000"/>
              </a:lnSpc>
            </a:pPr>
            <a:endParaRPr lang="en-US" sz="1400" dirty="0" smtClean="0"/>
          </a:p>
          <a:p>
            <a:pPr marL="0" indent="0">
              <a:lnSpc>
                <a:spcPct val="150000"/>
              </a:lnSpc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>
            <a:noAutofit/>
          </a:bodyPr>
          <a:lstStyle/>
          <a:p>
            <a:pPr algn="l"/>
            <a:r>
              <a:rPr lang="en-US" sz="5400" b="1" dirty="0"/>
              <a:t>Thank </a:t>
            </a:r>
            <a:br>
              <a:rPr lang="en-US" sz="5400" b="1" dirty="0"/>
            </a:br>
            <a:r>
              <a:rPr lang="en-US" sz="5400" dirty="0">
                <a:solidFill>
                  <a:schemeClr val="tx1"/>
                </a:solidFill>
              </a:rPr>
              <a:t>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1571" y="0"/>
            <a:ext cx="6623714" cy="1695734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/>
              <a:t>Group 3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members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912" y="1425053"/>
            <a:ext cx="9905998" cy="4579962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Ajayi</a:t>
            </a:r>
            <a:r>
              <a:rPr lang="en-US" dirty="0" smtClean="0"/>
              <a:t> </a:t>
            </a:r>
            <a:r>
              <a:rPr lang="en-US" dirty="0" err="1" smtClean="0"/>
              <a:t>Oluwatomilayo</a:t>
            </a:r>
            <a:r>
              <a:rPr lang="en-US" dirty="0" smtClean="0"/>
              <a:t> </a:t>
            </a:r>
            <a:r>
              <a:rPr lang="en-US" dirty="0" err="1" smtClean="0"/>
              <a:t>Abiodun</a:t>
            </a:r>
            <a:endParaRPr lang="en-US" dirty="0" smtClean="0"/>
          </a:p>
          <a:p>
            <a:r>
              <a:rPr lang="en-US" dirty="0" err="1" smtClean="0"/>
              <a:t>Okondu</a:t>
            </a:r>
            <a:r>
              <a:rPr lang="en-US" dirty="0" smtClean="0"/>
              <a:t> Joseph </a:t>
            </a:r>
            <a:r>
              <a:rPr lang="en-US" dirty="0" err="1" smtClean="0"/>
              <a:t>Ifeanyi</a:t>
            </a:r>
            <a:endParaRPr lang="en-US" dirty="0" smtClean="0"/>
          </a:p>
          <a:p>
            <a:r>
              <a:rPr lang="en-US" dirty="0" smtClean="0"/>
              <a:t>Victoria </a:t>
            </a:r>
            <a:r>
              <a:rPr lang="en-US" dirty="0" err="1" smtClean="0"/>
              <a:t>Abia</a:t>
            </a:r>
            <a:r>
              <a:rPr lang="en-US" dirty="0" smtClean="0"/>
              <a:t> </a:t>
            </a:r>
            <a:r>
              <a:rPr lang="en-US" dirty="0" err="1" smtClean="0"/>
              <a:t>Ediete</a:t>
            </a:r>
            <a:endParaRPr lang="en-US" dirty="0" smtClean="0"/>
          </a:p>
          <a:p>
            <a:r>
              <a:rPr lang="en-US" dirty="0" err="1" smtClean="0"/>
              <a:t>Adolor</a:t>
            </a:r>
            <a:r>
              <a:rPr lang="en-US" dirty="0" smtClean="0"/>
              <a:t> Lewis</a:t>
            </a:r>
            <a:endParaRPr lang="en-US" dirty="0" smtClean="0"/>
          </a:p>
          <a:p>
            <a:r>
              <a:rPr lang="en-US" dirty="0" err="1" smtClean="0"/>
              <a:t>Timeyin</a:t>
            </a:r>
            <a:r>
              <a:rPr lang="en-US" dirty="0" smtClean="0"/>
              <a:t> </a:t>
            </a:r>
            <a:r>
              <a:rPr lang="en-US" dirty="0" err="1" smtClean="0"/>
              <a:t>Blankson</a:t>
            </a:r>
            <a:endParaRPr lang="en-US" dirty="0" smtClean="0"/>
          </a:p>
          <a:p>
            <a:r>
              <a:rPr lang="en-US" dirty="0" smtClean="0"/>
              <a:t>Muhammad Okunade</a:t>
            </a:r>
            <a:endParaRPr lang="en-US" dirty="0" smtClean="0"/>
          </a:p>
          <a:p>
            <a:r>
              <a:rPr lang="en-US" dirty="0" smtClean="0"/>
              <a:t>Dele </a:t>
            </a:r>
            <a:r>
              <a:rPr lang="en-US" dirty="0" err="1" smtClean="0"/>
              <a:t>Oyapidan</a:t>
            </a:r>
            <a:endParaRPr lang="en-US" dirty="0" smtClean="0"/>
          </a:p>
          <a:p>
            <a:r>
              <a:rPr lang="en-US" dirty="0" err="1" smtClean="0"/>
              <a:t>Ukara</a:t>
            </a:r>
            <a:r>
              <a:rPr lang="en-US" dirty="0" smtClean="0"/>
              <a:t> Evelyn </a:t>
            </a:r>
            <a:r>
              <a:rPr lang="en-US" dirty="0" err="1" smtClean="0"/>
              <a:t>Onyekachi</a:t>
            </a:r>
            <a:endParaRPr lang="en-US" dirty="0" smtClean="0"/>
          </a:p>
          <a:p>
            <a:r>
              <a:rPr lang="en-US" dirty="0" err="1" smtClean="0"/>
              <a:t>Nsunhusi</a:t>
            </a:r>
            <a:r>
              <a:rPr lang="en-US" dirty="0" smtClean="0"/>
              <a:t> Edwin</a:t>
            </a:r>
            <a:endParaRPr lang="en-US" dirty="0" smtClean="0"/>
          </a:p>
          <a:p>
            <a:r>
              <a:rPr lang="en-US" dirty="0" err="1" smtClean="0"/>
              <a:t>Bassey</a:t>
            </a:r>
            <a:r>
              <a:rPr lang="en-US" dirty="0" smtClean="0"/>
              <a:t> </a:t>
            </a:r>
            <a:r>
              <a:rPr lang="en-US" dirty="0" err="1" smtClean="0"/>
              <a:t>emmanuel</a:t>
            </a:r>
            <a:endParaRPr lang="en-US" dirty="0" smtClean="0"/>
          </a:p>
          <a:p>
            <a:r>
              <a:rPr lang="en-US" dirty="0" smtClean="0"/>
              <a:t>Anthony </a:t>
            </a:r>
            <a:r>
              <a:rPr lang="en-US" dirty="0" err="1" smtClean="0"/>
              <a:t>Ewoma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74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0B972-0B7A-40CD-9E79-07E8A87AB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70" y="-58744"/>
            <a:ext cx="4716462" cy="1905000"/>
          </a:xfrm>
        </p:spPr>
        <p:txBody>
          <a:bodyPr>
            <a:normAutofit/>
          </a:bodyPr>
          <a:lstStyle/>
          <a:p>
            <a:r>
              <a:rPr lang="en-US" b="1" dirty="0" smtClean="0"/>
              <a:t>Brief description of the data set studied</a:t>
            </a:r>
            <a:endParaRPr lang="en-US" b="1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7EE51AF-124C-4480-A4EA-7C1E9F8CC8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8757540-E5B7-47A6-BD81-8B54DAF689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85061" y="160868"/>
            <a:ext cx="1846073" cy="277885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C0983F6-1C8E-4D0F-98C9-3667AD6E71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7" y="4071410"/>
            <a:ext cx="1898121" cy="264451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 descr="student looking at test tube">
            <a:extLst>
              <a:ext uri="{FF2B5EF4-FFF2-40B4-BE49-F238E27FC236}">
                <a16:creationId xmlns:a16="http://schemas.microsoft.com/office/drawing/2014/main" id="{EE1B592D-31D6-3841-8CC1-3C629FEDB5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238" r="3" b="3"/>
          <a:stretch/>
        </p:blipFill>
        <p:spPr>
          <a:xfrm>
            <a:off x="8314455" y="3100590"/>
            <a:ext cx="3716680" cy="3615331"/>
          </a:xfrm>
          <a:prstGeom prst="rect">
            <a:avLst/>
          </a:prstGeom>
        </p:spPr>
      </p:pic>
      <p:pic>
        <p:nvPicPr>
          <p:cNvPr id="10" name="Picture 9" descr="student looking into microscope">
            <a:extLst>
              <a:ext uri="{FF2B5EF4-FFF2-40B4-BE49-F238E27FC236}">
                <a16:creationId xmlns:a16="http://schemas.microsoft.com/office/drawing/2014/main" id="{7480DF21-DE52-7742-819E-D9D5B414826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44" r="-5" b="-5"/>
          <a:stretch/>
        </p:blipFill>
        <p:spPr>
          <a:xfrm>
            <a:off x="6256867" y="160867"/>
            <a:ext cx="3767328" cy="3747805"/>
          </a:xfrm>
          <a:custGeom>
            <a:avLst/>
            <a:gdLst>
              <a:gd name="connsiteX0" fmla="*/ 0 w 3767328"/>
              <a:gd name="connsiteY0" fmla="*/ 0 h 3747805"/>
              <a:gd name="connsiteX1" fmla="*/ 3767328 w 3767328"/>
              <a:gd name="connsiteY1" fmla="*/ 0 h 3747805"/>
              <a:gd name="connsiteX2" fmla="*/ 3767328 w 3767328"/>
              <a:gd name="connsiteY2" fmla="*/ 2778856 h 3747805"/>
              <a:gd name="connsiteX3" fmla="*/ 1896721 w 3767328"/>
              <a:gd name="connsiteY3" fmla="*/ 2778856 h 3747805"/>
              <a:gd name="connsiteX4" fmla="*/ 1896721 w 3767328"/>
              <a:gd name="connsiteY4" fmla="*/ 3747805 h 3747805"/>
              <a:gd name="connsiteX5" fmla="*/ 0 w 3767328"/>
              <a:gd name="connsiteY5" fmla="*/ 3747805 h 374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67328" h="3747805">
                <a:moveTo>
                  <a:pt x="0" y="0"/>
                </a:moveTo>
                <a:lnTo>
                  <a:pt x="3767328" y="0"/>
                </a:lnTo>
                <a:lnTo>
                  <a:pt x="3767328" y="2778856"/>
                </a:lnTo>
                <a:lnTo>
                  <a:pt x="1896721" y="2778856"/>
                </a:lnTo>
                <a:lnTo>
                  <a:pt x="1896721" y="3747805"/>
                </a:lnTo>
                <a:lnTo>
                  <a:pt x="0" y="3747805"/>
                </a:lnTo>
                <a:close/>
              </a:path>
            </a:pathLst>
          </a:custGeom>
        </p:spPr>
      </p:pic>
      <p:pic>
        <p:nvPicPr>
          <p:cNvPr id="14" name="Picture 13" descr="students observing teacher do science experiment">
            <a:extLst>
              <a:ext uri="{FF2B5EF4-FFF2-40B4-BE49-F238E27FC236}">
                <a16:creationId xmlns:a16="http://schemas.microsoft.com/office/drawing/2014/main" id="{6AC1EBEB-9D74-3E4C-9BDC-668D2D212A5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9" b="-2"/>
          <a:stretch/>
        </p:blipFill>
        <p:spPr>
          <a:xfrm>
            <a:off x="10185061" y="160868"/>
            <a:ext cx="1846073" cy="2778854"/>
          </a:xfrm>
          <a:prstGeom prst="rect">
            <a:avLst/>
          </a:prstGeom>
        </p:spPr>
      </p:pic>
      <p:pic>
        <p:nvPicPr>
          <p:cNvPr id="18" name="Picture 17" descr="students raising hands">
            <a:extLst>
              <a:ext uri="{FF2B5EF4-FFF2-40B4-BE49-F238E27FC236}">
                <a16:creationId xmlns:a16="http://schemas.microsoft.com/office/drawing/2014/main" id="{8D11AB9E-363B-C248-9288-085B4151B41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r="5" b="5"/>
          <a:stretch/>
        </p:blipFill>
        <p:spPr>
          <a:xfrm>
            <a:off x="6256867" y="4071410"/>
            <a:ext cx="1898121" cy="264451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070" y="1594417"/>
            <a:ext cx="5517052" cy="3891983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effectLst/>
              </a:rPr>
              <a:t>This is an educational data set which is collected from learning management system (LMS) called </a:t>
            </a:r>
            <a:r>
              <a:rPr lang="en-US" dirty="0" err="1">
                <a:effectLst/>
              </a:rPr>
              <a:t>Kalboard</a:t>
            </a:r>
            <a:r>
              <a:rPr lang="en-US" dirty="0">
                <a:effectLst/>
              </a:rPr>
              <a:t> 360. </a:t>
            </a:r>
            <a:r>
              <a:rPr lang="en-US" dirty="0" err="1">
                <a:effectLst/>
              </a:rPr>
              <a:t>Kalboard</a:t>
            </a:r>
            <a:r>
              <a:rPr lang="en-US" dirty="0">
                <a:effectLst/>
              </a:rPr>
              <a:t> 360 is a multi-agent LMS, which has been designed to facilitate learning through the use of leading-edge technology</a:t>
            </a:r>
            <a:r>
              <a:rPr lang="en-US" dirty="0" smtClean="0">
                <a:effectLst/>
              </a:rPr>
              <a:t>.</a:t>
            </a:r>
          </a:p>
          <a:p>
            <a:r>
              <a:rPr lang="en-US" dirty="0">
                <a:effectLst/>
              </a:rPr>
              <a:t>The data is collected using a learner activity tracker tool, which called experience API (</a:t>
            </a:r>
            <a:r>
              <a:rPr lang="en-US" dirty="0" err="1">
                <a:effectLst/>
              </a:rPr>
              <a:t>xAPI</a:t>
            </a:r>
            <a:r>
              <a:rPr lang="en-US" dirty="0">
                <a:effectLst/>
              </a:rPr>
              <a:t>). The </a:t>
            </a:r>
            <a:r>
              <a:rPr lang="en-US" dirty="0" err="1">
                <a:effectLst/>
              </a:rPr>
              <a:t>xAPI</a:t>
            </a:r>
            <a:r>
              <a:rPr lang="en-US" dirty="0">
                <a:effectLst/>
              </a:rPr>
              <a:t> is a component of the training and learning architecture (TLA) that enables to monitor learning progress and learner’s actions like reading an article or watching a training video. The experience API helps the learning activity providers to determine the learner, activity and objects that describe a learning experience. The dataset consists of 480 student records and 16 features. The features are classified into three major categories: </a:t>
            </a:r>
            <a:endParaRPr lang="en-US" dirty="0" smtClean="0">
              <a:effectLst/>
            </a:endParaRPr>
          </a:p>
          <a:p>
            <a:pPr marL="457200" lvl="1" indent="0">
              <a:buNone/>
            </a:pPr>
            <a:r>
              <a:rPr lang="en-US" dirty="0" smtClean="0">
                <a:effectLst/>
              </a:rPr>
              <a:t>(</a:t>
            </a:r>
            <a:r>
              <a:rPr lang="en-US" dirty="0">
                <a:effectLst/>
              </a:rPr>
              <a:t>1) Demographic features such as gender and nationality. </a:t>
            </a:r>
            <a:endParaRPr lang="en-US" dirty="0" smtClean="0">
              <a:effectLst/>
            </a:endParaRPr>
          </a:p>
          <a:p>
            <a:pPr marL="457200" lvl="1" indent="0">
              <a:buNone/>
            </a:pPr>
            <a:r>
              <a:rPr lang="en-US" dirty="0" smtClean="0">
                <a:effectLst/>
              </a:rPr>
              <a:t>(2</a:t>
            </a:r>
            <a:r>
              <a:rPr lang="en-US" dirty="0">
                <a:effectLst/>
              </a:rPr>
              <a:t>) Academic background features such as educational stage, grade Level and section. </a:t>
            </a:r>
            <a:endParaRPr lang="en-US" dirty="0" smtClean="0">
              <a:effectLst/>
            </a:endParaRPr>
          </a:p>
          <a:p>
            <a:pPr marL="457200" lvl="1" indent="0">
              <a:buNone/>
            </a:pPr>
            <a:r>
              <a:rPr lang="en-US" dirty="0" smtClean="0">
                <a:effectLst/>
              </a:rPr>
              <a:t>(</a:t>
            </a:r>
            <a:r>
              <a:rPr lang="en-US" dirty="0">
                <a:effectLst/>
              </a:rPr>
              <a:t>3) Behavioral features such as raised hand on class, opening resources, answering survey by parents, and school satisfaction.</a:t>
            </a:r>
            <a:endParaRPr lang="en-US" dirty="0" smtClean="0">
              <a:effectLst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169" y="5938187"/>
            <a:ext cx="5998831" cy="8877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1100" b="1" dirty="0" smtClean="0">
                <a:effectLst/>
              </a:rPr>
              <a:t>Source</a:t>
            </a:r>
            <a:r>
              <a:rPr lang="en-US" sz="1100" dirty="0" smtClean="0">
                <a:effectLst/>
              </a:rPr>
              <a:t>: </a:t>
            </a:r>
            <a:r>
              <a:rPr lang="en-US" sz="1100" dirty="0" err="1" smtClean="0">
                <a:effectLst/>
              </a:rPr>
              <a:t>Elaf</a:t>
            </a:r>
            <a:r>
              <a:rPr lang="en-US" sz="1100" dirty="0" smtClean="0">
                <a:effectLst/>
              </a:rPr>
              <a:t> </a:t>
            </a:r>
            <a:r>
              <a:rPr lang="en-US" sz="1100" dirty="0">
                <a:effectLst/>
              </a:rPr>
              <a:t>Abu </a:t>
            </a:r>
            <a:r>
              <a:rPr lang="en-US" sz="1100" dirty="0" err="1">
                <a:effectLst/>
              </a:rPr>
              <a:t>Amrieh</a:t>
            </a:r>
            <a:r>
              <a:rPr lang="en-US" sz="1100" dirty="0">
                <a:effectLst/>
              </a:rPr>
              <a:t>, </a:t>
            </a:r>
            <a:r>
              <a:rPr lang="en-US" sz="1100" dirty="0" err="1">
                <a:effectLst/>
              </a:rPr>
              <a:t>Thair</a:t>
            </a:r>
            <a:r>
              <a:rPr lang="en-US" sz="1100" dirty="0">
                <a:effectLst/>
              </a:rPr>
              <a:t> </a:t>
            </a:r>
            <a:r>
              <a:rPr lang="en-US" sz="1100" dirty="0" err="1">
                <a:effectLst/>
              </a:rPr>
              <a:t>Hamtini</a:t>
            </a:r>
            <a:r>
              <a:rPr lang="en-US" sz="1100" dirty="0">
                <a:effectLst/>
              </a:rPr>
              <a:t>, and Ibrahim </a:t>
            </a:r>
            <a:r>
              <a:rPr lang="en-US" sz="1100" dirty="0" err="1">
                <a:effectLst/>
              </a:rPr>
              <a:t>Aljarah</a:t>
            </a:r>
            <a:r>
              <a:rPr lang="en-US" sz="1100" dirty="0">
                <a:effectLst/>
              </a:rPr>
              <a:t>, The University of Jordan, Amman, Jordan, </a:t>
            </a:r>
            <a:r>
              <a:rPr lang="en-US" sz="1100" dirty="0">
                <a:effectLst/>
                <a:hlinkClick r:id="rId8"/>
              </a:rPr>
              <a:t>http://www.Ibrahimaljarah.com</a:t>
            </a:r>
            <a:r>
              <a:rPr lang="en-US" sz="1100" dirty="0">
                <a:effectLst/>
              </a:rPr>
              <a:t> </a:t>
            </a:r>
            <a:r>
              <a:rPr lang="en-US" sz="1100" dirty="0" smtClean="0">
                <a:effectLst/>
              </a:rPr>
              <a:t>www.ju.edu.jo</a:t>
            </a:r>
          </a:p>
          <a:p>
            <a:pPr marL="0" indent="0" fontAlgn="base">
              <a:buNone/>
            </a:pPr>
            <a:r>
              <a:rPr lang="en-US" sz="1100" b="1" dirty="0" err="1" smtClean="0">
                <a:effectLst/>
              </a:rPr>
              <a:t>Retreived</a:t>
            </a:r>
            <a:r>
              <a:rPr lang="en-US" sz="1100" b="1" dirty="0" smtClean="0">
                <a:effectLst/>
              </a:rPr>
              <a:t> From</a:t>
            </a:r>
            <a:r>
              <a:rPr lang="en-US" sz="1100" dirty="0" smtClean="0">
                <a:effectLst/>
              </a:rPr>
              <a:t>: </a:t>
            </a:r>
            <a:r>
              <a:rPr lang="en-US" sz="1100" dirty="0">
                <a:hlinkClick r:id="rId9"/>
              </a:rPr>
              <a:t>https://www.kaggle.com/aljarah/xAPI-Edu-Data</a:t>
            </a:r>
            <a:endParaRPr lang="en-US" sz="11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014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3054"/>
            <a:ext cx="12192000" cy="548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29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8135" y="302273"/>
            <a:ext cx="3972047" cy="1048856"/>
          </a:xfrm>
        </p:spPr>
        <p:txBody>
          <a:bodyPr anchor="ctr">
            <a:normAutofit/>
          </a:bodyPr>
          <a:lstStyle/>
          <a:p>
            <a:r>
              <a:rPr lang="en-US" sz="2400" b="1" dirty="0" smtClean="0"/>
              <a:t>Summary of students surveyed</a:t>
            </a:r>
            <a:endParaRPr lang="en-US" sz="2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TextBox 15"/>
          <p:cNvSpPr txBox="1"/>
          <p:nvPr/>
        </p:nvSpPr>
        <p:spPr>
          <a:xfrm>
            <a:off x="2193226" y="6074539"/>
            <a:ext cx="2717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 smtClean="0"/>
              <a:t>STUDENTS ENROLLED IN EACH COUNTRY</a:t>
            </a:r>
            <a:endParaRPr lang="en-US" sz="105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860" y="1238249"/>
            <a:ext cx="6775246" cy="456066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7738135" y="1351129"/>
            <a:ext cx="4000126" cy="41828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The dataset consists of 305 </a:t>
            </a:r>
            <a:r>
              <a:rPr lang="en-US" sz="1400" b="1" dirty="0"/>
              <a:t>males</a:t>
            </a:r>
            <a:r>
              <a:rPr lang="en-US" sz="1400" dirty="0"/>
              <a:t> and 175 </a:t>
            </a:r>
            <a:r>
              <a:rPr lang="en-US" sz="1400" b="1" dirty="0"/>
              <a:t>females</a:t>
            </a:r>
            <a:r>
              <a:rPr lang="en-US" sz="1400" dirty="0"/>
              <a:t>. </a:t>
            </a:r>
            <a:endParaRPr lang="en-US" sz="1400" dirty="0" smtClean="0"/>
          </a:p>
          <a:p>
            <a:r>
              <a:rPr lang="en-US" sz="1400" dirty="0" smtClean="0"/>
              <a:t>The </a:t>
            </a:r>
            <a:r>
              <a:rPr lang="en-US" sz="1400" dirty="0"/>
              <a:t>students come from different origins such as 179 students are from </a:t>
            </a:r>
            <a:r>
              <a:rPr lang="en-US" sz="1400" b="1" dirty="0"/>
              <a:t>Kuwait</a:t>
            </a:r>
            <a:r>
              <a:rPr lang="en-US" sz="1400" dirty="0"/>
              <a:t>, 172 students are from </a:t>
            </a:r>
            <a:r>
              <a:rPr lang="en-US" sz="1400" b="1" dirty="0"/>
              <a:t>Jordan</a:t>
            </a:r>
            <a:r>
              <a:rPr lang="en-US" sz="1400" dirty="0"/>
              <a:t>, 28 students from </a:t>
            </a:r>
            <a:r>
              <a:rPr lang="en-US" sz="1400" b="1" dirty="0"/>
              <a:t>Palestine</a:t>
            </a:r>
            <a:r>
              <a:rPr lang="en-US" sz="1400" dirty="0"/>
              <a:t>, 22 students are from </a:t>
            </a:r>
            <a:r>
              <a:rPr lang="en-US" sz="1400" b="1" dirty="0"/>
              <a:t>Iraq</a:t>
            </a:r>
            <a:r>
              <a:rPr lang="en-US" sz="1400" dirty="0"/>
              <a:t>, 17 students from </a:t>
            </a:r>
            <a:r>
              <a:rPr lang="en-US" sz="1400" b="1" dirty="0"/>
              <a:t>Lebanon</a:t>
            </a:r>
            <a:r>
              <a:rPr lang="en-US" sz="1400" dirty="0"/>
              <a:t>, 12 </a:t>
            </a:r>
            <a:r>
              <a:rPr lang="en-US" sz="1400" dirty="0" smtClean="0"/>
              <a:t>from </a:t>
            </a:r>
            <a:r>
              <a:rPr lang="en-US" sz="1400" b="1" dirty="0"/>
              <a:t>Tunis</a:t>
            </a:r>
            <a:r>
              <a:rPr lang="en-US" sz="1400" dirty="0"/>
              <a:t>, 11 students from </a:t>
            </a:r>
            <a:r>
              <a:rPr lang="en-US" sz="1400" b="1" dirty="0" smtClean="0"/>
              <a:t>Saudi </a:t>
            </a:r>
            <a:r>
              <a:rPr lang="en-US" sz="1400" b="1" dirty="0"/>
              <a:t>Arabia</a:t>
            </a:r>
            <a:r>
              <a:rPr lang="en-US" sz="1400" dirty="0"/>
              <a:t>, 9 students from </a:t>
            </a:r>
            <a:r>
              <a:rPr lang="en-US" sz="1400" b="1" dirty="0"/>
              <a:t>Egypt</a:t>
            </a:r>
            <a:r>
              <a:rPr lang="en-US" sz="1400" dirty="0"/>
              <a:t>, 7 students from </a:t>
            </a:r>
            <a:r>
              <a:rPr lang="en-US" sz="1400" b="1" dirty="0"/>
              <a:t>Syria</a:t>
            </a:r>
            <a:r>
              <a:rPr lang="en-US" sz="1400" dirty="0"/>
              <a:t>, 6 students from </a:t>
            </a:r>
            <a:r>
              <a:rPr lang="en-US" sz="1400" b="1" dirty="0"/>
              <a:t>USA</a:t>
            </a:r>
            <a:r>
              <a:rPr lang="en-US" sz="1400" dirty="0"/>
              <a:t>, </a:t>
            </a:r>
            <a:r>
              <a:rPr lang="en-US" sz="1400" b="1" dirty="0"/>
              <a:t>Iran</a:t>
            </a:r>
            <a:r>
              <a:rPr lang="en-US" sz="1400" dirty="0"/>
              <a:t> and </a:t>
            </a:r>
            <a:r>
              <a:rPr lang="en-US" sz="1400" b="1" dirty="0"/>
              <a:t>Libya</a:t>
            </a:r>
            <a:r>
              <a:rPr lang="en-US" sz="1400" dirty="0"/>
              <a:t>, 4 students from </a:t>
            </a:r>
            <a:r>
              <a:rPr lang="en-US" sz="1400" b="1" dirty="0"/>
              <a:t>Morocco</a:t>
            </a:r>
            <a:r>
              <a:rPr lang="en-US" sz="1400" dirty="0"/>
              <a:t> and one student from </a:t>
            </a:r>
            <a:r>
              <a:rPr lang="en-US" sz="1400" b="1" dirty="0"/>
              <a:t>Venezuela</a:t>
            </a:r>
            <a:r>
              <a:rPr lang="en-US" sz="1400" dirty="0" smtClean="0"/>
              <a:t>.</a:t>
            </a:r>
          </a:p>
          <a:p>
            <a:r>
              <a:rPr lang="en-US" sz="1400" dirty="0" smtClean="0"/>
              <a:t>The topics enrolled in are IT, French, Arabic, Science, English, Biology, Spanish, Geology, Chemistry, Quran, Math, History</a:t>
            </a:r>
          </a:p>
          <a:p>
            <a:r>
              <a:rPr lang="en-US" sz="1400" dirty="0" smtClean="0"/>
              <a:t>The students are primary and secondary school students between Grade 2 and Grade 12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8579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8135" y="302273"/>
            <a:ext cx="3972047" cy="1048856"/>
          </a:xfrm>
        </p:spPr>
        <p:txBody>
          <a:bodyPr anchor="ctr">
            <a:normAutofit/>
          </a:bodyPr>
          <a:lstStyle/>
          <a:p>
            <a:r>
              <a:rPr lang="en-US" sz="2400" b="1" dirty="0" smtClean="0"/>
              <a:t>Summary of students surveyed</a:t>
            </a:r>
            <a:endParaRPr lang="en-US" sz="2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TextBox 15"/>
          <p:cNvSpPr txBox="1"/>
          <p:nvPr/>
        </p:nvSpPr>
        <p:spPr>
          <a:xfrm>
            <a:off x="2134260" y="5750828"/>
            <a:ext cx="304282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 smtClean="0"/>
              <a:t>RATE OF STUDENTS ENROLLED IN EACH TOPIC</a:t>
            </a:r>
            <a:endParaRPr lang="en-US" sz="1050" b="1" dirty="0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7738135" y="1351129"/>
            <a:ext cx="4000126" cy="41828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The dataset consists of 305 </a:t>
            </a:r>
            <a:r>
              <a:rPr lang="en-US" sz="1400" b="1" dirty="0"/>
              <a:t>males</a:t>
            </a:r>
            <a:r>
              <a:rPr lang="en-US" sz="1400" dirty="0"/>
              <a:t> and 175 </a:t>
            </a:r>
            <a:r>
              <a:rPr lang="en-US" sz="1400" b="1" dirty="0"/>
              <a:t>females</a:t>
            </a:r>
            <a:r>
              <a:rPr lang="en-US" sz="1400" dirty="0"/>
              <a:t>. </a:t>
            </a:r>
            <a:endParaRPr lang="en-US" sz="1400" dirty="0" smtClean="0"/>
          </a:p>
          <a:p>
            <a:r>
              <a:rPr lang="en-US" sz="1400" dirty="0" smtClean="0"/>
              <a:t>The </a:t>
            </a:r>
            <a:r>
              <a:rPr lang="en-US" sz="1400" dirty="0"/>
              <a:t>students come from different origins such as 179 students are from </a:t>
            </a:r>
            <a:r>
              <a:rPr lang="en-US" sz="1400" b="1" dirty="0"/>
              <a:t>Kuwait</a:t>
            </a:r>
            <a:r>
              <a:rPr lang="en-US" sz="1400" dirty="0"/>
              <a:t>, 172 students are from </a:t>
            </a:r>
            <a:r>
              <a:rPr lang="en-US" sz="1400" b="1" dirty="0"/>
              <a:t>Jordan</a:t>
            </a:r>
            <a:r>
              <a:rPr lang="en-US" sz="1400" dirty="0"/>
              <a:t>, 28 students from </a:t>
            </a:r>
            <a:r>
              <a:rPr lang="en-US" sz="1400" b="1" dirty="0"/>
              <a:t>Palestine</a:t>
            </a:r>
            <a:r>
              <a:rPr lang="en-US" sz="1400" dirty="0"/>
              <a:t>, 22 students are from </a:t>
            </a:r>
            <a:r>
              <a:rPr lang="en-US" sz="1400" b="1" dirty="0"/>
              <a:t>Iraq</a:t>
            </a:r>
            <a:r>
              <a:rPr lang="en-US" sz="1400" dirty="0"/>
              <a:t>, 17 students from </a:t>
            </a:r>
            <a:r>
              <a:rPr lang="en-US" sz="1400" b="1" dirty="0"/>
              <a:t>Lebanon</a:t>
            </a:r>
            <a:r>
              <a:rPr lang="en-US" sz="1400" dirty="0"/>
              <a:t>, 12 </a:t>
            </a:r>
            <a:r>
              <a:rPr lang="en-US" sz="1400" dirty="0" smtClean="0"/>
              <a:t>from </a:t>
            </a:r>
            <a:r>
              <a:rPr lang="en-US" sz="1400" b="1" dirty="0"/>
              <a:t>Tunis</a:t>
            </a:r>
            <a:r>
              <a:rPr lang="en-US" sz="1400" dirty="0"/>
              <a:t>, 11 students from </a:t>
            </a:r>
            <a:r>
              <a:rPr lang="en-US" sz="1400" b="1" dirty="0" smtClean="0"/>
              <a:t>Saudi </a:t>
            </a:r>
            <a:r>
              <a:rPr lang="en-US" sz="1400" b="1" dirty="0"/>
              <a:t>Arabia</a:t>
            </a:r>
            <a:r>
              <a:rPr lang="en-US" sz="1400" dirty="0"/>
              <a:t>, 9 students from </a:t>
            </a:r>
            <a:r>
              <a:rPr lang="en-US" sz="1400" b="1" dirty="0"/>
              <a:t>Egypt</a:t>
            </a:r>
            <a:r>
              <a:rPr lang="en-US" sz="1400" dirty="0"/>
              <a:t>, 7 students from </a:t>
            </a:r>
            <a:r>
              <a:rPr lang="en-US" sz="1400" b="1" dirty="0"/>
              <a:t>Syria</a:t>
            </a:r>
            <a:r>
              <a:rPr lang="en-US" sz="1400" dirty="0"/>
              <a:t>, 6 students from </a:t>
            </a:r>
            <a:r>
              <a:rPr lang="en-US" sz="1400" b="1" dirty="0"/>
              <a:t>USA</a:t>
            </a:r>
            <a:r>
              <a:rPr lang="en-US" sz="1400" dirty="0"/>
              <a:t>, </a:t>
            </a:r>
            <a:r>
              <a:rPr lang="en-US" sz="1400" b="1" dirty="0"/>
              <a:t>Iran</a:t>
            </a:r>
            <a:r>
              <a:rPr lang="en-US" sz="1400" dirty="0"/>
              <a:t> and </a:t>
            </a:r>
            <a:r>
              <a:rPr lang="en-US" sz="1400" b="1" dirty="0"/>
              <a:t>Libya</a:t>
            </a:r>
            <a:r>
              <a:rPr lang="en-US" sz="1400" dirty="0"/>
              <a:t>, 4 students from </a:t>
            </a:r>
            <a:r>
              <a:rPr lang="en-US" sz="1400" b="1" dirty="0"/>
              <a:t>Morocco</a:t>
            </a:r>
            <a:r>
              <a:rPr lang="en-US" sz="1400" dirty="0"/>
              <a:t> and one student from </a:t>
            </a:r>
            <a:r>
              <a:rPr lang="en-US" sz="1400" b="1" dirty="0"/>
              <a:t>Venezuela</a:t>
            </a:r>
            <a:r>
              <a:rPr lang="en-US" sz="1400" dirty="0" smtClean="0"/>
              <a:t>.</a:t>
            </a:r>
          </a:p>
          <a:p>
            <a:r>
              <a:rPr lang="en-US" sz="1400" dirty="0" smtClean="0"/>
              <a:t>The topics enrolled in are IT, French, Arabic, Science, English, Biology, Spanish, Geology, Chemistry, Quran, Math, History</a:t>
            </a:r>
          </a:p>
          <a:p>
            <a:r>
              <a:rPr lang="en-US" sz="1400" dirty="0" smtClean="0"/>
              <a:t>The students are primary and secondary school students between Grade 2 and Grade 12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50" y="1003306"/>
            <a:ext cx="6553200" cy="440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09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8135" y="302273"/>
            <a:ext cx="3972047" cy="1048856"/>
          </a:xfrm>
        </p:spPr>
        <p:txBody>
          <a:bodyPr anchor="ctr">
            <a:normAutofit/>
          </a:bodyPr>
          <a:lstStyle/>
          <a:p>
            <a:r>
              <a:rPr lang="en-US" sz="2400" b="1" dirty="0" smtClean="0"/>
              <a:t>Summary of students surveyed</a:t>
            </a:r>
            <a:endParaRPr lang="en-US" sz="2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TextBox 15"/>
          <p:cNvSpPr txBox="1"/>
          <p:nvPr/>
        </p:nvSpPr>
        <p:spPr>
          <a:xfrm>
            <a:off x="2378023" y="5866286"/>
            <a:ext cx="25154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 smtClean="0"/>
              <a:t>GENDER OF THE STUDENTS SURVEYED</a:t>
            </a:r>
            <a:endParaRPr lang="en-US" sz="105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342" y="1549353"/>
            <a:ext cx="5061484" cy="409897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7738135" y="1351129"/>
            <a:ext cx="4000126" cy="41828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The dataset consists of 305 </a:t>
            </a:r>
            <a:r>
              <a:rPr lang="en-US" sz="1400" b="1" dirty="0"/>
              <a:t>males</a:t>
            </a:r>
            <a:r>
              <a:rPr lang="en-US" sz="1400" dirty="0"/>
              <a:t> and 175 </a:t>
            </a:r>
            <a:r>
              <a:rPr lang="en-US" sz="1400" b="1" dirty="0"/>
              <a:t>females</a:t>
            </a:r>
            <a:r>
              <a:rPr lang="en-US" sz="1400" dirty="0"/>
              <a:t>. </a:t>
            </a:r>
            <a:endParaRPr lang="en-US" sz="1400" dirty="0" smtClean="0"/>
          </a:p>
          <a:p>
            <a:r>
              <a:rPr lang="en-US" sz="1400" dirty="0" smtClean="0"/>
              <a:t>The </a:t>
            </a:r>
            <a:r>
              <a:rPr lang="en-US" sz="1400" dirty="0"/>
              <a:t>students come from different origins such as 179 students are from </a:t>
            </a:r>
            <a:r>
              <a:rPr lang="en-US" sz="1400" b="1" dirty="0"/>
              <a:t>Kuwait</a:t>
            </a:r>
            <a:r>
              <a:rPr lang="en-US" sz="1400" dirty="0"/>
              <a:t>, 172 students are from </a:t>
            </a:r>
            <a:r>
              <a:rPr lang="en-US" sz="1400" b="1" dirty="0"/>
              <a:t>Jordan</a:t>
            </a:r>
            <a:r>
              <a:rPr lang="en-US" sz="1400" dirty="0"/>
              <a:t>, 28 students from </a:t>
            </a:r>
            <a:r>
              <a:rPr lang="en-US" sz="1400" b="1" dirty="0"/>
              <a:t>Palestine</a:t>
            </a:r>
            <a:r>
              <a:rPr lang="en-US" sz="1400" dirty="0"/>
              <a:t>, 22 students are from </a:t>
            </a:r>
            <a:r>
              <a:rPr lang="en-US" sz="1400" b="1" dirty="0"/>
              <a:t>Iraq</a:t>
            </a:r>
            <a:r>
              <a:rPr lang="en-US" sz="1400" dirty="0"/>
              <a:t>, 17 students from </a:t>
            </a:r>
            <a:r>
              <a:rPr lang="en-US" sz="1400" b="1" dirty="0"/>
              <a:t>Lebanon</a:t>
            </a:r>
            <a:r>
              <a:rPr lang="en-US" sz="1400" dirty="0"/>
              <a:t>, 12 </a:t>
            </a:r>
            <a:r>
              <a:rPr lang="en-US" sz="1400" dirty="0" smtClean="0"/>
              <a:t>from </a:t>
            </a:r>
            <a:r>
              <a:rPr lang="en-US" sz="1400" b="1" dirty="0"/>
              <a:t>Tunis</a:t>
            </a:r>
            <a:r>
              <a:rPr lang="en-US" sz="1400" dirty="0"/>
              <a:t>, 11 students from </a:t>
            </a:r>
            <a:r>
              <a:rPr lang="en-US" sz="1400" b="1" dirty="0" smtClean="0"/>
              <a:t>Saudi </a:t>
            </a:r>
            <a:r>
              <a:rPr lang="en-US" sz="1400" b="1" dirty="0"/>
              <a:t>Arabia</a:t>
            </a:r>
            <a:r>
              <a:rPr lang="en-US" sz="1400" dirty="0"/>
              <a:t>, 9 students from </a:t>
            </a:r>
            <a:r>
              <a:rPr lang="en-US" sz="1400" b="1" dirty="0"/>
              <a:t>Egypt</a:t>
            </a:r>
            <a:r>
              <a:rPr lang="en-US" sz="1400" dirty="0"/>
              <a:t>, 7 students from </a:t>
            </a:r>
            <a:r>
              <a:rPr lang="en-US" sz="1400" b="1" dirty="0"/>
              <a:t>Syria</a:t>
            </a:r>
            <a:r>
              <a:rPr lang="en-US" sz="1400" dirty="0"/>
              <a:t>, 6 students from </a:t>
            </a:r>
            <a:r>
              <a:rPr lang="en-US" sz="1400" b="1" dirty="0"/>
              <a:t>USA</a:t>
            </a:r>
            <a:r>
              <a:rPr lang="en-US" sz="1400" dirty="0"/>
              <a:t>, </a:t>
            </a:r>
            <a:r>
              <a:rPr lang="en-US" sz="1400" b="1" dirty="0"/>
              <a:t>Iran</a:t>
            </a:r>
            <a:r>
              <a:rPr lang="en-US" sz="1400" dirty="0"/>
              <a:t> and </a:t>
            </a:r>
            <a:r>
              <a:rPr lang="en-US" sz="1400" b="1" dirty="0"/>
              <a:t>Libya</a:t>
            </a:r>
            <a:r>
              <a:rPr lang="en-US" sz="1400" dirty="0"/>
              <a:t>, 4 students from </a:t>
            </a:r>
            <a:r>
              <a:rPr lang="en-US" sz="1400" b="1" dirty="0"/>
              <a:t>Morocco</a:t>
            </a:r>
            <a:r>
              <a:rPr lang="en-US" sz="1400" dirty="0"/>
              <a:t> and one student from </a:t>
            </a:r>
            <a:r>
              <a:rPr lang="en-US" sz="1400" b="1" dirty="0"/>
              <a:t>Venezuela</a:t>
            </a:r>
            <a:r>
              <a:rPr lang="en-US" sz="1400" dirty="0" smtClean="0"/>
              <a:t>.</a:t>
            </a:r>
          </a:p>
          <a:p>
            <a:r>
              <a:rPr lang="en-US" sz="1400" dirty="0" smtClean="0"/>
              <a:t>The topics enrolled in are IT, French, Arabic, Science, English, Biology, Spanish, Geology, Chemistry, Quran, Math, History</a:t>
            </a:r>
          </a:p>
          <a:p>
            <a:r>
              <a:rPr lang="en-US" sz="1400" dirty="0" smtClean="0"/>
              <a:t>The students are primary and secondary school students between Grade 2 and Grade 12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021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8135" y="302273"/>
            <a:ext cx="3972047" cy="1048856"/>
          </a:xfrm>
        </p:spPr>
        <p:txBody>
          <a:bodyPr anchor="ctr">
            <a:normAutofit/>
          </a:bodyPr>
          <a:lstStyle/>
          <a:p>
            <a:r>
              <a:rPr lang="en-US" sz="2400" b="1" dirty="0" smtClean="0"/>
              <a:t>Summary of students surveyed</a:t>
            </a:r>
            <a:endParaRPr lang="en-US" sz="2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TextBox 15"/>
          <p:cNvSpPr txBox="1"/>
          <p:nvPr/>
        </p:nvSpPr>
        <p:spPr>
          <a:xfrm>
            <a:off x="2244673" y="5993244"/>
            <a:ext cx="28376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 smtClean="0"/>
              <a:t>GRADE LEVEL OF THE STUDENTS SURVEYED</a:t>
            </a:r>
            <a:endParaRPr lang="en-US" sz="105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24" y="794474"/>
            <a:ext cx="6326025" cy="4963388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7738135" y="1351129"/>
            <a:ext cx="4000126" cy="41828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The dataset consists of 305 </a:t>
            </a:r>
            <a:r>
              <a:rPr lang="en-US" sz="1400" b="1" dirty="0"/>
              <a:t>males</a:t>
            </a:r>
            <a:r>
              <a:rPr lang="en-US" sz="1400" dirty="0"/>
              <a:t> and 175 </a:t>
            </a:r>
            <a:r>
              <a:rPr lang="en-US" sz="1400" b="1" dirty="0"/>
              <a:t>females</a:t>
            </a:r>
            <a:r>
              <a:rPr lang="en-US" sz="1400" dirty="0"/>
              <a:t>. </a:t>
            </a:r>
            <a:endParaRPr lang="en-US" sz="1400" dirty="0" smtClean="0"/>
          </a:p>
          <a:p>
            <a:r>
              <a:rPr lang="en-US" sz="1400" dirty="0" smtClean="0"/>
              <a:t>The </a:t>
            </a:r>
            <a:r>
              <a:rPr lang="en-US" sz="1400" dirty="0"/>
              <a:t>students come from different origins such as 179 students are from </a:t>
            </a:r>
            <a:r>
              <a:rPr lang="en-US" sz="1400" b="1" dirty="0"/>
              <a:t>Kuwait</a:t>
            </a:r>
            <a:r>
              <a:rPr lang="en-US" sz="1400" dirty="0"/>
              <a:t>, 172 students are from </a:t>
            </a:r>
            <a:r>
              <a:rPr lang="en-US" sz="1400" b="1" dirty="0"/>
              <a:t>Jordan</a:t>
            </a:r>
            <a:r>
              <a:rPr lang="en-US" sz="1400" dirty="0"/>
              <a:t>, 28 students from </a:t>
            </a:r>
            <a:r>
              <a:rPr lang="en-US" sz="1400" b="1" dirty="0"/>
              <a:t>Palestine</a:t>
            </a:r>
            <a:r>
              <a:rPr lang="en-US" sz="1400" dirty="0"/>
              <a:t>, 22 students are from </a:t>
            </a:r>
            <a:r>
              <a:rPr lang="en-US" sz="1400" b="1" dirty="0"/>
              <a:t>Iraq</a:t>
            </a:r>
            <a:r>
              <a:rPr lang="en-US" sz="1400" dirty="0"/>
              <a:t>, 17 students from </a:t>
            </a:r>
            <a:r>
              <a:rPr lang="en-US" sz="1400" b="1" dirty="0"/>
              <a:t>Lebanon</a:t>
            </a:r>
            <a:r>
              <a:rPr lang="en-US" sz="1400" dirty="0"/>
              <a:t>, 12 </a:t>
            </a:r>
            <a:r>
              <a:rPr lang="en-US" sz="1400" dirty="0" smtClean="0"/>
              <a:t>from </a:t>
            </a:r>
            <a:r>
              <a:rPr lang="en-US" sz="1400" b="1" dirty="0"/>
              <a:t>Tunis</a:t>
            </a:r>
            <a:r>
              <a:rPr lang="en-US" sz="1400" dirty="0"/>
              <a:t>, 11 students from </a:t>
            </a:r>
            <a:r>
              <a:rPr lang="en-US" sz="1400" b="1" dirty="0" smtClean="0"/>
              <a:t>Saudi </a:t>
            </a:r>
            <a:r>
              <a:rPr lang="en-US" sz="1400" b="1" dirty="0"/>
              <a:t>Arabia</a:t>
            </a:r>
            <a:r>
              <a:rPr lang="en-US" sz="1400" dirty="0"/>
              <a:t>, 9 students from </a:t>
            </a:r>
            <a:r>
              <a:rPr lang="en-US" sz="1400" b="1" dirty="0"/>
              <a:t>Egypt</a:t>
            </a:r>
            <a:r>
              <a:rPr lang="en-US" sz="1400" dirty="0"/>
              <a:t>, 7 students from </a:t>
            </a:r>
            <a:r>
              <a:rPr lang="en-US" sz="1400" b="1" dirty="0"/>
              <a:t>Syria</a:t>
            </a:r>
            <a:r>
              <a:rPr lang="en-US" sz="1400" dirty="0"/>
              <a:t>, 6 students from </a:t>
            </a:r>
            <a:r>
              <a:rPr lang="en-US" sz="1400" b="1" dirty="0"/>
              <a:t>USA</a:t>
            </a:r>
            <a:r>
              <a:rPr lang="en-US" sz="1400" dirty="0"/>
              <a:t>, </a:t>
            </a:r>
            <a:r>
              <a:rPr lang="en-US" sz="1400" b="1" dirty="0"/>
              <a:t>Iran</a:t>
            </a:r>
            <a:r>
              <a:rPr lang="en-US" sz="1400" dirty="0"/>
              <a:t> and </a:t>
            </a:r>
            <a:r>
              <a:rPr lang="en-US" sz="1400" b="1" dirty="0"/>
              <a:t>Libya</a:t>
            </a:r>
            <a:r>
              <a:rPr lang="en-US" sz="1400" dirty="0"/>
              <a:t>, 4 students from </a:t>
            </a:r>
            <a:r>
              <a:rPr lang="en-US" sz="1400" b="1" dirty="0"/>
              <a:t>Morocco</a:t>
            </a:r>
            <a:r>
              <a:rPr lang="en-US" sz="1400" dirty="0"/>
              <a:t> and one student from </a:t>
            </a:r>
            <a:r>
              <a:rPr lang="en-US" sz="1400" b="1" dirty="0"/>
              <a:t>Venezuela</a:t>
            </a:r>
            <a:r>
              <a:rPr lang="en-US" sz="1400" dirty="0" smtClean="0"/>
              <a:t>.</a:t>
            </a:r>
          </a:p>
          <a:p>
            <a:r>
              <a:rPr lang="en-US" sz="1400" dirty="0" smtClean="0"/>
              <a:t>The topics enrolled in are IT, French, Arabic, Science, English, Biology, Spanish, Geology, Chemistry, Quran, Math, History</a:t>
            </a:r>
          </a:p>
          <a:p>
            <a:r>
              <a:rPr lang="en-US" sz="1400" dirty="0" smtClean="0"/>
              <a:t>The students are primary and secondary school students between Grade 2 and Grade 12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01031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8135" y="302273"/>
            <a:ext cx="3972047" cy="1048856"/>
          </a:xfrm>
        </p:spPr>
        <p:txBody>
          <a:bodyPr anchor="ctr">
            <a:normAutofit/>
          </a:bodyPr>
          <a:lstStyle/>
          <a:p>
            <a:r>
              <a:rPr lang="en-US" sz="2400" b="1" dirty="0" smtClean="0"/>
              <a:t>Summary of students surveyed</a:t>
            </a:r>
            <a:endParaRPr lang="en-US" sz="24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TextBox 15"/>
          <p:cNvSpPr txBox="1"/>
          <p:nvPr/>
        </p:nvSpPr>
        <p:spPr>
          <a:xfrm>
            <a:off x="1787473" y="6060602"/>
            <a:ext cx="44294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 smtClean="0"/>
              <a:t>AVERAGE OF STUDENT PERFORMANCE IN EACH OF THE COUNTRIES</a:t>
            </a:r>
            <a:endParaRPr lang="en-US" sz="105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89" y="641812"/>
            <a:ext cx="6522074" cy="5129224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7738135" y="1351129"/>
            <a:ext cx="4000126" cy="41828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The dataset consists of 305 </a:t>
            </a:r>
            <a:r>
              <a:rPr lang="en-US" sz="1400" b="1" dirty="0"/>
              <a:t>males</a:t>
            </a:r>
            <a:r>
              <a:rPr lang="en-US" sz="1400" dirty="0"/>
              <a:t> and 175 </a:t>
            </a:r>
            <a:r>
              <a:rPr lang="en-US" sz="1400" b="1" dirty="0"/>
              <a:t>females</a:t>
            </a:r>
            <a:r>
              <a:rPr lang="en-US" sz="1400" dirty="0"/>
              <a:t>. </a:t>
            </a:r>
            <a:endParaRPr lang="en-US" sz="1400" dirty="0" smtClean="0"/>
          </a:p>
          <a:p>
            <a:r>
              <a:rPr lang="en-US" sz="1400" dirty="0" smtClean="0"/>
              <a:t>The </a:t>
            </a:r>
            <a:r>
              <a:rPr lang="en-US" sz="1400" dirty="0"/>
              <a:t>students come from different origins such as 179 students are from </a:t>
            </a:r>
            <a:r>
              <a:rPr lang="en-US" sz="1400" b="1" dirty="0"/>
              <a:t>Kuwait</a:t>
            </a:r>
            <a:r>
              <a:rPr lang="en-US" sz="1400" dirty="0"/>
              <a:t>, 172 students are from </a:t>
            </a:r>
            <a:r>
              <a:rPr lang="en-US" sz="1400" b="1" dirty="0"/>
              <a:t>Jordan</a:t>
            </a:r>
            <a:r>
              <a:rPr lang="en-US" sz="1400" dirty="0"/>
              <a:t>, 28 students from </a:t>
            </a:r>
            <a:r>
              <a:rPr lang="en-US" sz="1400" b="1" dirty="0"/>
              <a:t>Palestine</a:t>
            </a:r>
            <a:r>
              <a:rPr lang="en-US" sz="1400" dirty="0"/>
              <a:t>, 22 students are from </a:t>
            </a:r>
            <a:r>
              <a:rPr lang="en-US" sz="1400" b="1" dirty="0"/>
              <a:t>Iraq</a:t>
            </a:r>
            <a:r>
              <a:rPr lang="en-US" sz="1400" dirty="0"/>
              <a:t>, 17 students from </a:t>
            </a:r>
            <a:r>
              <a:rPr lang="en-US" sz="1400" b="1" dirty="0"/>
              <a:t>Lebanon</a:t>
            </a:r>
            <a:r>
              <a:rPr lang="en-US" sz="1400" dirty="0"/>
              <a:t>, 12 </a:t>
            </a:r>
            <a:r>
              <a:rPr lang="en-US" sz="1400" dirty="0" smtClean="0"/>
              <a:t>from </a:t>
            </a:r>
            <a:r>
              <a:rPr lang="en-US" sz="1400" b="1" dirty="0"/>
              <a:t>Tunis</a:t>
            </a:r>
            <a:r>
              <a:rPr lang="en-US" sz="1400" dirty="0"/>
              <a:t>, 11 students from </a:t>
            </a:r>
            <a:r>
              <a:rPr lang="en-US" sz="1400" b="1" dirty="0" smtClean="0"/>
              <a:t>Saudi </a:t>
            </a:r>
            <a:r>
              <a:rPr lang="en-US" sz="1400" b="1" dirty="0"/>
              <a:t>Arabia</a:t>
            </a:r>
            <a:r>
              <a:rPr lang="en-US" sz="1400" dirty="0"/>
              <a:t>, 9 students from </a:t>
            </a:r>
            <a:r>
              <a:rPr lang="en-US" sz="1400" b="1" dirty="0"/>
              <a:t>Egypt</a:t>
            </a:r>
            <a:r>
              <a:rPr lang="en-US" sz="1400" dirty="0"/>
              <a:t>, 7 students from </a:t>
            </a:r>
            <a:r>
              <a:rPr lang="en-US" sz="1400" b="1" dirty="0"/>
              <a:t>Syria</a:t>
            </a:r>
            <a:r>
              <a:rPr lang="en-US" sz="1400" dirty="0"/>
              <a:t>, 6 students from </a:t>
            </a:r>
            <a:r>
              <a:rPr lang="en-US" sz="1400" b="1" dirty="0"/>
              <a:t>USA</a:t>
            </a:r>
            <a:r>
              <a:rPr lang="en-US" sz="1400" dirty="0"/>
              <a:t>, </a:t>
            </a:r>
            <a:r>
              <a:rPr lang="en-US" sz="1400" b="1" dirty="0"/>
              <a:t>Iran</a:t>
            </a:r>
            <a:r>
              <a:rPr lang="en-US" sz="1400" dirty="0"/>
              <a:t> and </a:t>
            </a:r>
            <a:r>
              <a:rPr lang="en-US" sz="1400" b="1" dirty="0"/>
              <a:t>Libya</a:t>
            </a:r>
            <a:r>
              <a:rPr lang="en-US" sz="1400" dirty="0"/>
              <a:t>, 4 students from </a:t>
            </a:r>
            <a:r>
              <a:rPr lang="en-US" sz="1400" b="1" dirty="0"/>
              <a:t>Morocco</a:t>
            </a:r>
            <a:r>
              <a:rPr lang="en-US" sz="1400" dirty="0"/>
              <a:t> and one student from </a:t>
            </a:r>
            <a:r>
              <a:rPr lang="en-US" sz="1400" b="1" dirty="0"/>
              <a:t>Venezuela</a:t>
            </a:r>
            <a:r>
              <a:rPr lang="en-US" sz="1400" dirty="0" smtClean="0"/>
              <a:t>.</a:t>
            </a:r>
          </a:p>
          <a:p>
            <a:r>
              <a:rPr lang="en-US" sz="1400" dirty="0" smtClean="0"/>
              <a:t>The topics enrolled in are IT, French, Arabic, Science, English, Biology, Spanish, Geology, Chemistry, Quran, Math, History</a:t>
            </a:r>
          </a:p>
          <a:p>
            <a:r>
              <a:rPr lang="en-US" sz="1400" dirty="0" smtClean="0"/>
              <a:t>The students are primary and secondary school students between Grade 2 and Grade 12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9798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08A8D6-033A-472B-8BEB-63B8F7C284EB}">
  <ds:schemaRefs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1CC7B47-8D79-4E1A-80B5-7F70A543A9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DEBAF10-1A7F-447E-92EE-8F0A8D5290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design</Template>
  <TotalTime>0</TotalTime>
  <Words>1374</Words>
  <Application>Microsoft Office PowerPoint</Application>
  <PresentationFormat>Widescreen</PresentationFormat>
  <Paragraphs>88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Century Gothic</vt:lpstr>
      <vt:lpstr>Mesh</vt:lpstr>
      <vt:lpstr>A STUDY ON THE EDUCATIONAL PERFORMANCE OF SCHOOL STUDENTS FROM SOME SELECTED COUNTRIES GROUP 3</vt:lpstr>
      <vt:lpstr>Group 3 members</vt:lpstr>
      <vt:lpstr>Brief description of the data set studied</vt:lpstr>
      <vt:lpstr>PowerPoint Presentation</vt:lpstr>
      <vt:lpstr>Summary of students surveyed</vt:lpstr>
      <vt:lpstr>Summary of students surveyed</vt:lpstr>
      <vt:lpstr>Summary of students surveyed</vt:lpstr>
      <vt:lpstr>Summary of students surveyed</vt:lpstr>
      <vt:lpstr>Summary of students surveyed</vt:lpstr>
      <vt:lpstr>Summary of students surveyed</vt:lpstr>
      <vt:lpstr>COMPARISON BETWEEN PARENT INVOLVEMENT AND PARENT SATISFACTION</vt:lpstr>
      <vt:lpstr>EFFECT OF WHICH PARENT IS RESPONSIBLE FOR A STUDENT’S EDUCATION ON THE STUDENT PERFORMANCE</vt:lpstr>
      <vt:lpstr>DEDUCTIONS FROM DATA ANALYSIS</vt:lpstr>
      <vt:lpstr>Thank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2019-11-17T09:57:02Z</dcterms:created>
  <dcterms:modified xsi:type="dcterms:W3CDTF">2019-11-20T13:23:01Z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